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</p:sldIdLst>
  <p:sldSz cx="10058400" cy="77724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920C3F-2A65-4B6E-916A-E29C27D678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EF8C19-F628-4E7F-842E-E43A5EB0D5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DCA26F-B61A-417F-9823-3F69F60019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6A8DE8D-9B68-4F32-BE47-74FD6E7B54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DD403FA-CC28-41B3-A2BF-383E19E598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84560" y="2646720"/>
            <a:ext cx="3688560" cy="1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208760" y="6922800"/>
            <a:ext cx="16390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1264"/>
              </a:lnSpc>
              <a:buNone/>
              <a:defRPr b="1" i="1" lang="en-IN" sz="1200" spc="-1" strike="noStrike">
                <a:solidFill>
                  <a:srgbClr val="2207e8"/>
                </a:solidFill>
                <a:latin typeface="Times New Roman"/>
              </a:defRPr>
            </a:lvl1pPr>
          </a:lstStyle>
          <a:p>
            <a:pPr marL="12600" indent="0">
              <a:lnSpc>
                <a:spcPts val="1264"/>
              </a:lnSpc>
              <a:buNone/>
            </a:pPr>
            <a:r>
              <a:rPr b="1" i="1" lang="en-IN" sz="1200" spc="-1" strike="noStrike">
                <a:solidFill>
                  <a:srgbClr val="2207e8"/>
                </a:solidFill>
                <a:latin typeface="Times New Roman"/>
              </a:rPr>
              <a:t>&lt;footer&gt;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2"/>
          </p:nvPr>
        </p:nvSpPr>
        <p:spPr>
          <a:xfrm>
            <a:off x="502920" y="7228440"/>
            <a:ext cx="231300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857440" y="6921360"/>
            <a:ext cx="231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F97D3341-6DB1-43A7-816C-4173BCE53875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2920" y="1818720"/>
            <a:ext cx="905220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93240" y="1334160"/>
            <a:ext cx="8071920" cy="52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502920" y="7228440"/>
            <a:ext cx="231300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8857440" y="6921360"/>
            <a:ext cx="231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2BCA5D0A-E4A8-4D4B-A75F-870CA202B2C7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2920" y="1787760"/>
            <a:ext cx="43750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80040" y="1787760"/>
            <a:ext cx="43750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6"/>
          </p:nvPr>
        </p:nvSpPr>
        <p:spPr>
          <a:xfrm>
            <a:off x="4208760" y="6922800"/>
            <a:ext cx="16390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1264"/>
              </a:lnSpc>
              <a:buNone/>
              <a:defRPr b="1" i="1" lang="en-IN" sz="1200" spc="-1" strike="noStrike">
                <a:solidFill>
                  <a:srgbClr val="2207e8"/>
                </a:solidFill>
                <a:latin typeface="Times New Roman"/>
              </a:defRPr>
            </a:lvl1pPr>
          </a:lstStyle>
          <a:p>
            <a:pPr marL="12600" indent="0">
              <a:lnSpc>
                <a:spcPts val="1264"/>
              </a:lnSpc>
              <a:buNone/>
            </a:pPr>
            <a:r>
              <a:rPr b="1" i="1" lang="en-IN" sz="1200" spc="-1" strike="noStrike">
                <a:solidFill>
                  <a:srgbClr val="2207e8"/>
                </a:solidFill>
                <a:latin typeface="Times New Roman"/>
              </a:rPr>
              <a:t>&lt;footer&gt;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7"/>
          </p:nvPr>
        </p:nvSpPr>
        <p:spPr>
          <a:xfrm>
            <a:off x="502920" y="7228440"/>
            <a:ext cx="231300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8"/>
          </p:nvPr>
        </p:nvSpPr>
        <p:spPr>
          <a:xfrm>
            <a:off x="8857440" y="6921360"/>
            <a:ext cx="231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B498A795-54B7-46C9-91DF-776C294D2092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6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4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9"/>
          </p:nvPr>
        </p:nvSpPr>
        <p:spPr>
          <a:xfrm>
            <a:off x="4208760" y="6922800"/>
            <a:ext cx="16390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1264"/>
              </a:lnSpc>
              <a:buNone/>
              <a:defRPr b="1" i="1" lang="en-IN" sz="1200" spc="-1" strike="noStrike">
                <a:solidFill>
                  <a:srgbClr val="2207e8"/>
                </a:solidFill>
                <a:latin typeface="Times New Roman"/>
              </a:defRPr>
            </a:lvl1pPr>
          </a:lstStyle>
          <a:p>
            <a:pPr marL="12600" indent="0">
              <a:lnSpc>
                <a:spcPts val="1264"/>
              </a:lnSpc>
              <a:buNone/>
            </a:pPr>
            <a:r>
              <a:rPr b="1" i="1" lang="en-IN" sz="1200" spc="-1" strike="noStrike">
                <a:solidFill>
                  <a:srgbClr val="2207e8"/>
                </a:solidFill>
                <a:latin typeface="Times New Roman"/>
              </a:rPr>
              <a:t>&lt;footer&gt;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0"/>
          </p:nvPr>
        </p:nvSpPr>
        <p:spPr>
          <a:xfrm>
            <a:off x="502920" y="7228440"/>
            <a:ext cx="231300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857440" y="6921360"/>
            <a:ext cx="231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CFF2988C-F7F9-4315-8FF5-38E2A6D449A2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502920" y="1818720"/>
            <a:ext cx="905220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ftr" idx="12"/>
          </p:nvPr>
        </p:nvSpPr>
        <p:spPr>
          <a:xfrm>
            <a:off x="4208760" y="6922800"/>
            <a:ext cx="16390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12600" indent="0">
              <a:lnSpc>
                <a:spcPts val="1264"/>
              </a:lnSpc>
              <a:buNone/>
              <a:defRPr b="1" i="1" lang="en-IN" sz="1200" spc="-1" strike="noStrike">
                <a:solidFill>
                  <a:srgbClr val="2207e8"/>
                </a:solidFill>
                <a:latin typeface="Times New Roman"/>
              </a:defRPr>
            </a:lvl1pPr>
          </a:lstStyle>
          <a:p>
            <a:pPr marL="12600" indent="0">
              <a:lnSpc>
                <a:spcPts val="1264"/>
              </a:lnSpc>
              <a:buNone/>
            </a:pPr>
            <a:r>
              <a:rPr b="1" i="1" lang="en-IN" sz="1200" spc="-1" strike="noStrike">
                <a:solidFill>
                  <a:srgbClr val="2207e8"/>
                </a:solidFill>
                <a:latin typeface="Times New Roman"/>
              </a:rPr>
              <a:t>&lt;footer&gt;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dt" idx="13"/>
          </p:nvPr>
        </p:nvSpPr>
        <p:spPr>
          <a:xfrm>
            <a:off x="502920" y="7228440"/>
            <a:ext cx="231300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4"/>
          </p:nvPr>
        </p:nvSpPr>
        <p:spPr>
          <a:xfrm>
            <a:off x="8857440" y="6921360"/>
            <a:ext cx="231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EA6614D7-884F-49A4-A5B3-3C65AE4E5CE8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2920" y="1818720"/>
            <a:ext cx="905220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2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2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5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4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5.xml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5.xml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5.xml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.xml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.xml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40.jpe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.xml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5.xml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.xml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5.xml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.xml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.xml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2.xml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.xml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4.xml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.xml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6.pn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2.xml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.xml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.xml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4.xml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5.xml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4.png"/><Relationship Id="rId3" Type="http://schemas.openxmlformats.org/officeDocument/2006/relationships/image" Target="../media/image65.jpeg"/><Relationship Id="rId4" Type="http://schemas.openxmlformats.org/officeDocument/2006/relationships/slideLayout" Target="../slideLayouts/slideLayout5.xml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.xml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.xml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.xml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.xml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2.xml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.xml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75.jpeg"/><Relationship Id="rId3" Type="http://schemas.openxmlformats.org/officeDocument/2006/relationships/slideLayout" Target="../slideLayouts/slideLayout2.xml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.xml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4.xml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80.jpeg"/><Relationship Id="rId3" Type="http://schemas.openxmlformats.org/officeDocument/2006/relationships/slideLayout" Target="../slideLayouts/slideLayout5.xml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slideLayout" Target="../slideLayouts/slideLayout2.xml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84.jpeg"/><Relationship Id="rId3" Type="http://schemas.openxmlformats.org/officeDocument/2006/relationships/slideLayout" Target="../slideLayouts/slideLayout2.xml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2.xml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jpeg"/><Relationship Id="rId5" Type="http://schemas.openxmlformats.org/officeDocument/2006/relationships/slideLayout" Target="../slideLayouts/slideLayout2.xml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2.xml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4.xml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2.png"/><Relationship Id="rId3" Type="http://schemas.openxmlformats.org/officeDocument/2006/relationships/image" Target="../media/image93.jpeg"/><Relationship Id="rId4" Type="http://schemas.openxmlformats.org/officeDocument/2006/relationships/slideLayout" Target="../slideLayouts/slideLayout2.xml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4.jpeg"/><Relationship Id="rId3" Type="http://schemas.openxmlformats.org/officeDocument/2006/relationships/slideLayout" Target="../slideLayouts/slideLayout2.xml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2.xml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4.xml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7.jpeg"/><Relationship Id="rId3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8.jpeg"/><Relationship Id="rId3" Type="http://schemas.openxmlformats.org/officeDocument/2006/relationships/slideLayout" Target="../slideLayouts/slideLayout4.xml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99.jpeg"/><Relationship Id="rId3" Type="http://schemas.openxmlformats.org/officeDocument/2006/relationships/slideLayout" Target="../slideLayouts/slideLayout5.xml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00.jpeg"/><Relationship Id="rId3" Type="http://schemas.openxmlformats.org/officeDocument/2006/relationships/slideLayout" Target="../slideLayouts/slideLayout2.xml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01.jpeg"/><Relationship Id="rId3" Type="http://schemas.openxmlformats.org/officeDocument/2006/relationships/image" Target="../media/image102.jpeg"/><Relationship Id="rId4" Type="http://schemas.openxmlformats.org/officeDocument/2006/relationships/image" Target="../media/image103.jpeg"/><Relationship Id="rId5" Type="http://schemas.openxmlformats.org/officeDocument/2006/relationships/image" Target="../media/image104.jpeg"/><Relationship Id="rId6" Type="http://schemas.openxmlformats.org/officeDocument/2006/relationships/slideLayout" Target="../slideLayouts/slideLayout2.xml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2.xml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5.xml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5.xml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0.jpeg"/><Relationship Id="rId3" Type="http://schemas.openxmlformats.org/officeDocument/2006/relationships/slideLayout" Target="../slideLayouts/slideLayout5.xml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5.xml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2.xml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2.xml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4.xml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4.xml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6.jpeg"/><Relationship Id="rId3" Type="http://schemas.openxmlformats.org/officeDocument/2006/relationships/slideLayout" Target="../slideLayouts/slideLayout4.xml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7.jpeg"/><Relationship Id="rId3" Type="http://schemas.openxmlformats.org/officeDocument/2006/relationships/slideLayout" Target="../slideLayouts/slideLayout4.xml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8.jpeg"/><Relationship Id="rId3" Type="http://schemas.openxmlformats.org/officeDocument/2006/relationships/slideLayout" Target="../slideLayouts/slideLayout4.xml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19.jpeg"/><Relationship Id="rId3" Type="http://schemas.openxmlformats.org/officeDocument/2006/relationships/slideLayout" Target="../slideLayouts/slideLayout4.xml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4.xml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2.xml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22.jpeg"/><Relationship Id="rId3" Type="http://schemas.openxmlformats.org/officeDocument/2006/relationships/image" Target="../media/image123.jpeg"/><Relationship Id="rId4" Type="http://schemas.openxmlformats.org/officeDocument/2006/relationships/slideLayout" Target="../slideLayouts/slideLayout2.xml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jpeg"/><Relationship Id="rId7" Type="http://schemas.openxmlformats.org/officeDocument/2006/relationships/slideLayout" Target="../slideLayouts/slideLayout2.xml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5.xml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30.jpe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slideLayout" Target="../slideLayouts/slideLayout2.xml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35.png"/><Relationship Id="rId3" Type="http://schemas.openxmlformats.org/officeDocument/2006/relationships/image" Target="../media/image136.jpeg"/><Relationship Id="rId4" Type="http://schemas.openxmlformats.org/officeDocument/2006/relationships/slideLayout" Target="../slideLayouts/slideLayout2.xml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5.xml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39.png"/><Relationship Id="rId3" Type="http://schemas.openxmlformats.org/officeDocument/2006/relationships/slideLayout" Target="../slideLayouts/slideLayout5.xml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2.xml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1.png"/><Relationship Id="rId3" Type="http://schemas.openxmlformats.org/officeDocument/2006/relationships/slideLayout" Target="../slideLayouts/slideLayout4.xml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2.xml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5.png"/><Relationship Id="rId3" Type="http://schemas.openxmlformats.org/officeDocument/2006/relationships/slideLayout" Target="../slideLayouts/slideLayout4.xml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6.png"/><Relationship Id="rId3" Type="http://schemas.openxmlformats.org/officeDocument/2006/relationships/slideLayout" Target="../slideLayouts/slideLayout4.xml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.xml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8.png"/><Relationship Id="rId3" Type="http://schemas.openxmlformats.org/officeDocument/2006/relationships/slideLayout" Target="../slideLayouts/slideLayout2.xml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49.png"/><Relationship Id="rId3" Type="http://schemas.openxmlformats.org/officeDocument/2006/relationships/slideLayout" Target="../slideLayouts/slideLayout4.xml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50.png"/><Relationship Id="rId3" Type="http://schemas.openxmlformats.org/officeDocument/2006/relationships/slideLayout" Target="../slideLayouts/slideLayout4.xml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51.png"/><Relationship Id="rId3" Type="http://schemas.openxmlformats.org/officeDocument/2006/relationships/slideLayout" Target="../slideLayouts/slideLayout4.xml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slideLayout" Target="../slideLayouts/slideLayout2.xml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54.png"/><Relationship Id="rId3" Type="http://schemas.openxmlformats.org/officeDocument/2006/relationships/slideLayout" Target="../slideLayouts/slideLayout4.xml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155.png"/><Relationship Id="rId3" Type="http://schemas.openxmlformats.org/officeDocument/2006/relationships/slideLayout" Target="../slideLayouts/slideLayout4.xml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4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5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2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5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5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2" descr=""/>
          <p:cNvPicPr/>
          <p:nvPr/>
        </p:nvPicPr>
        <p:blipFill>
          <a:blip r:embed="rId1"/>
          <a:stretch/>
        </p:blipFill>
        <p:spPr>
          <a:xfrm>
            <a:off x="7945920" y="457200"/>
            <a:ext cx="1645200" cy="543240"/>
          </a:xfrm>
          <a:prstGeom prst="rect">
            <a:avLst/>
          </a:prstGeom>
          <a:ln w="0">
            <a:noFill/>
          </a:ln>
        </p:spPr>
      </p:pic>
      <p:sp>
        <p:nvSpPr>
          <p:cNvPr id="36" name="object 3"/>
          <p:cNvSpPr/>
          <p:nvPr/>
        </p:nvSpPr>
        <p:spPr>
          <a:xfrm>
            <a:off x="914040" y="2323440"/>
            <a:ext cx="822780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612440" indent="-16002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IN" sz="3600" spc="-7" strike="noStrike">
                <a:solidFill>
                  <a:srgbClr val="0000ff"/>
                </a:solidFill>
                <a:latin typeface="Times New Roman"/>
              </a:rPr>
              <a:t>O</a:t>
            </a:r>
            <a:r>
              <a:rPr b="1" lang="en-IN" sz="3600" spc="-7" strike="noStrike">
                <a:solidFill>
                  <a:srgbClr val="00b0f0"/>
                </a:solidFill>
                <a:latin typeface="Times New Roman"/>
              </a:rPr>
              <a:t>BJECT </a:t>
            </a:r>
            <a:r>
              <a:rPr b="1" lang="en-IN" sz="3600" spc="-7" strike="noStrike">
                <a:solidFill>
                  <a:srgbClr val="0000ff"/>
                </a:solidFill>
                <a:latin typeface="Times New Roman"/>
              </a:rPr>
              <a:t>O</a:t>
            </a:r>
            <a:r>
              <a:rPr b="1" lang="en-IN" sz="3600" spc="-7" strike="noStrike">
                <a:solidFill>
                  <a:srgbClr val="00b0f0"/>
                </a:solidFill>
                <a:latin typeface="Times New Roman"/>
              </a:rPr>
              <a:t>RIENTED </a:t>
            </a:r>
            <a:r>
              <a:rPr b="1" lang="en-IN" sz="3600" spc="-7" strike="noStrike">
                <a:solidFill>
                  <a:srgbClr val="0000ff"/>
                </a:solidFill>
                <a:latin typeface="Times New Roman"/>
              </a:rPr>
              <a:t>P</a:t>
            </a:r>
            <a:r>
              <a:rPr b="1" lang="en-IN" sz="3600" spc="-7" strike="noStrike">
                <a:solidFill>
                  <a:srgbClr val="00b0f0"/>
                </a:solidFill>
                <a:latin typeface="Times New Roman"/>
              </a:rPr>
              <a:t>ROGRAMMING </a:t>
            </a:r>
            <a:r>
              <a:rPr b="1" lang="en-IN" sz="3600" spc="-885" strike="noStrike">
                <a:solidFill>
                  <a:srgbClr val="00b0f0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b0f0"/>
                </a:solidFill>
                <a:latin typeface="Times New Roman"/>
              </a:rPr>
              <a:t>USING</a:t>
            </a:r>
            <a:r>
              <a:rPr b="1" lang="en-IN" sz="3600" spc="-21" strike="noStrike">
                <a:solidFill>
                  <a:srgbClr val="00b0f0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ff"/>
                </a:solidFill>
                <a:latin typeface="Times New Roman"/>
              </a:rPr>
              <a:t>JAVA</a:t>
            </a:r>
            <a:r>
              <a:rPr b="1" lang="en-IN" sz="3600" spc="-7" strike="noStrike">
                <a:solidFill>
                  <a:srgbClr val="0000ff"/>
                </a:solidFill>
                <a:latin typeface="Times New Roman"/>
              </a:rPr>
              <a:t>	</a:t>
            </a:r>
            <a:r>
              <a:rPr b="1" lang="en-IN" sz="3600" spc="-7" strike="noStrike">
                <a:solidFill>
                  <a:srgbClr val="001f5f"/>
                </a:solidFill>
                <a:latin typeface="Times New Roman"/>
              </a:rPr>
              <a:t>(CST</a:t>
            </a:r>
            <a:r>
              <a:rPr b="1" lang="en-IN" sz="3600" spc="-21" strike="noStrike">
                <a:solidFill>
                  <a:srgbClr val="001f5f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rgbClr val="001f5f"/>
                </a:solidFill>
                <a:latin typeface="Times New Roman"/>
              </a:rPr>
              <a:t>205)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object 4"/>
          <p:cNvSpPr/>
          <p:nvPr/>
        </p:nvSpPr>
        <p:spPr>
          <a:xfrm>
            <a:off x="3074760" y="5203800"/>
            <a:ext cx="49741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93240" y="918360"/>
            <a:ext cx="73548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3100" spc="-12" strike="noStrike">
                <a:solidFill>
                  <a:schemeClr val="dk1"/>
                </a:solidFill>
                <a:latin typeface="Times New Roman"/>
              </a:rPr>
              <a:t>APPROACHES</a:t>
            </a:r>
            <a:r>
              <a:rPr b="1" lang="en-IN" sz="31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100" spc="-12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1" lang="en-IN" sz="31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100" spc="-12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1" lang="en-IN" sz="31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100" spc="-12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3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094000"/>
          </a:xfrm>
          <a:prstGeom prst="rect">
            <a:avLst/>
          </a:prstGeom>
          <a:noFill/>
          <a:ln w="0">
            <a:noFill/>
          </a:ln>
        </p:spPr>
        <p:txBody>
          <a:bodyPr lIns="0" rIns="0" tIns="676440" bIns="0" anchor="t">
            <a:noAutofit/>
          </a:bodyPr>
          <a:p>
            <a:pPr marL="12600" indent="0">
              <a:lnSpc>
                <a:spcPct val="150000"/>
              </a:lnSpc>
              <a:spcBef>
                <a:spcPts val="99"/>
              </a:spcBef>
              <a:buNone/>
              <a:tabLst>
                <a:tab algn="l" pos="1015200"/>
                <a:tab algn="l" pos="1606680"/>
                <a:tab algn="l" pos="2300040"/>
                <a:tab algn="l" pos="4567680"/>
                <a:tab algn="l" pos="5974200"/>
                <a:tab algn="l" pos="7774200"/>
              </a:tabLst>
            </a:pP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Th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900" spc="-2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wo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un</a:t>
            </a:r>
            <a:r>
              <a:rPr b="0" lang="en-IN" sz="2900" spc="-15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900" spc="-32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ll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y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0" lang="en-IN" sz="2900" spc="-2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nt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pp</a:t>
            </a:r>
            <a:r>
              <a:rPr b="0" lang="en-IN" sz="2900" spc="4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ac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0" lang="en-IN" sz="2900" spc="-12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900" spc="-2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o  software</a:t>
            </a:r>
            <a:r>
              <a:rPr b="0" lang="en-IN" sz="29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design</a:t>
            </a:r>
            <a:r>
              <a:rPr b="0" lang="en-IN" sz="29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900" spc="-1" strike="noStrike">
                <a:solidFill>
                  <a:schemeClr val="dk1"/>
                </a:solidFill>
                <a:latin typeface="Times New Roman"/>
              </a:rPr>
              <a:t>—</a:t>
            </a:r>
            <a:endParaRPr b="0" lang="en-IN" sz="2900" spc="-1" strike="noStrike">
              <a:solidFill>
                <a:srgbClr val="000000"/>
              </a:solidFill>
              <a:latin typeface="Calibri"/>
            </a:endParaRPr>
          </a:p>
          <a:p>
            <a:pPr marL="469800" indent="-413280">
              <a:lnSpc>
                <a:spcPct val="100000"/>
              </a:lnSpc>
              <a:spcBef>
                <a:spcPts val="1740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69440"/>
                <a:tab algn="l" pos="469800"/>
              </a:tabLst>
            </a:pP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Function-oriented</a:t>
            </a:r>
            <a:r>
              <a:rPr b="0" lang="en-IN" sz="29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design,</a:t>
            </a:r>
            <a:endParaRPr b="0" lang="en-IN" sz="2900" spc="-1" strike="noStrike">
              <a:solidFill>
                <a:srgbClr val="000000"/>
              </a:solidFill>
              <a:latin typeface="Calibri"/>
            </a:endParaRPr>
          </a:p>
          <a:p>
            <a:pPr marL="469800" indent="-413280">
              <a:lnSpc>
                <a:spcPct val="100000"/>
              </a:lnSpc>
              <a:spcBef>
                <a:spcPts val="1740"/>
              </a:spcBef>
              <a:buClr>
                <a:srgbClr val="000000"/>
              </a:buClr>
              <a:buFont typeface="Wingdings" charset="2"/>
              <a:buChar char=""/>
              <a:tabLst>
                <a:tab algn="l" pos="469440"/>
                <a:tab algn="l" pos="469800"/>
              </a:tabLst>
            </a:pP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Object-oriented</a:t>
            </a:r>
            <a:r>
              <a:rPr b="0" lang="en-IN" sz="29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chemeClr val="dk1"/>
                </a:solidFill>
                <a:latin typeface="Times New Roman"/>
              </a:rPr>
              <a:t>design.</a:t>
            </a:r>
            <a:endParaRPr b="0" lang="en-IN" sz="2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2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6F535C97-E032-42C9-A1E2-8A00E56A1BD1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2773080" y="677160"/>
            <a:ext cx="45540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sso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ia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io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n-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x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amp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le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6" name="object 4"/>
          <p:cNvSpPr/>
          <p:nvPr/>
        </p:nvSpPr>
        <p:spPr>
          <a:xfrm>
            <a:off x="989640" y="1581480"/>
            <a:ext cx="7999200" cy="10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>
              <a:lnSpc>
                <a:spcPct val="140000"/>
              </a:lnSpc>
              <a:spcBef>
                <a:spcPts val="99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3880"/>
                <a:tab algn="l" pos="444600"/>
                <a:tab algn="l" pos="150732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another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example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classes: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Member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borrows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Books.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object 5" descr=""/>
          <p:cNvPicPr/>
          <p:nvPr/>
        </p:nvPicPr>
        <p:blipFill>
          <a:blip r:embed="rId2"/>
          <a:stretch/>
        </p:blipFill>
        <p:spPr>
          <a:xfrm>
            <a:off x="1618560" y="3143880"/>
            <a:ext cx="6437160" cy="740160"/>
          </a:xfrm>
          <a:prstGeom prst="rect">
            <a:avLst/>
          </a:prstGeom>
          <a:ln w="0">
            <a:noFill/>
          </a:ln>
        </p:spPr>
      </p:pic>
      <p:sp>
        <p:nvSpPr>
          <p:cNvPr id="628" name="object 6"/>
          <p:cNvSpPr/>
          <p:nvPr/>
        </p:nvSpPr>
        <p:spPr>
          <a:xfrm>
            <a:off x="1471320" y="3836880"/>
            <a:ext cx="758268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19040" indent="-407160" algn="just">
              <a:lnSpc>
                <a:spcPct val="14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–"/>
              <a:tabLst>
                <a:tab algn="l" pos="433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Here,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borrows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800" spc="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800" spc="67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LibraryMember</a:t>
            </a:r>
            <a:r>
              <a:rPr b="1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 algn="just">
              <a:lnSpc>
                <a:spcPct val="140000"/>
              </a:lnSpc>
              <a:spcBef>
                <a:spcPts val="604"/>
              </a:spcBef>
              <a:buClr>
                <a:srgbClr val="000000"/>
              </a:buClr>
              <a:buFont typeface="Arial MT"/>
              <a:buChar char="–"/>
              <a:tabLst>
                <a:tab algn="l" pos="4240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association relation would imply that given a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book,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would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possible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determine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borrower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vice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versa.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object 7" descr=""/>
          <p:cNvPicPr/>
          <p:nvPr/>
        </p:nvPicPr>
        <p:blipFill>
          <a:blip r:embed="rId3"/>
          <a:stretch/>
        </p:blipFill>
        <p:spPr>
          <a:xfrm>
            <a:off x="1351800" y="3886200"/>
            <a:ext cx="6903360" cy="331920"/>
          </a:xfrm>
          <a:prstGeom prst="rect">
            <a:avLst/>
          </a:prstGeom>
          <a:ln w="0">
            <a:noFill/>
          </a:ln>
        </p:spPr>
      </p:pic>
      <p:sp>
        <p:nvSpPr>
          <p:cNvPr id="631" name="object 9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2933280" y="951480"/>
            <a:ext cx="4159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Association(contd.)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object 4"/>
          <p:cNvSpPr/>
          <p:nvPr/>
        </p:nvSpPr>
        <p:spPr>
          <a:xfrm>
            <a:off x="1088640" y="1474560"/>
            <a:ext cx="8005680" cy="35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n-ary</a:t>
            </a:r>
            <a:r>
              <a:rPr b="1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160">
              <a:lnSpc>
                <a:spcPts val="3110"/>
              </a:lnSpc>
              <a:spcBef>
                <a:spcPts val="78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Three</a:t>
            </a:r>
            <a:r>
              <a:rPr b="0" lang="en-IN" sz="26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more</a:t>
            </a:r>
            <a:r>
              <a:rPr b="0" lang="en-IN" sz="26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6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involved</a:t>
            </a:r>
            <a:r>
              <a:rPr b="0" lang="en-IN" sz="26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160">
              <a:lnSpc>
                <a:spcPts val="3101"/>
              </a:lnSpc>
              <a:spcBef>
                <a:spcPts val="59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6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three</a:t>
            </a:r>
            <a:r>
              <a:rPr b="0" lang="en-IN" sz="26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6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6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6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3-ary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(ternary)</a:t>
            </a:r>
            <a:r>
              <a:rPr b="0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353"/>
              </a:lnSpc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600" spc="-2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books</a:t>
            </a:r>
            <a:r>
              <a:rPr b="0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ticket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certain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show.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16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92000"/>
              <a:buFont typeface="Arial MT"/>
              <a:buChar char="•"/>
              <a:tabLst>
                <a:tab algn="l" pos="1358280"/>
                <a:tab algn="l" pos="1359000"/>
                <a:tab algn="l" pos="2282040"/>
                <a:tab algn="l" pos="2792880"/>
                <a:tab algn="l" pos="4458960"/>
                <a:tab algn="l" pos="5411520"/>
                <a:tab algn="l" pos="651132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Here,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exists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object 5"/>
          <p:cNvSpPr/>
          <p:nvPr/>
        </p:nvSpPr>
        <p:spPr>
          <a:xfrm>
            <a:off x="7670160" y="4593600"/>
            <a:ext cx="1351440" cy="12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832320">
              <a:lnSpc>
                <a:spcPct val="100000"/>
              </a:lnSpc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tern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"/>
              </a:spcBef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ary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object 6"/>
          <p:cNvSpPr/>
          <p:nvPr/>
        </p:nvSpPr>
        <p:spPr>
          <a:xfrm>
            <a:off x="2434680" y="4595400"/>
            <a:ext cx="4967280" cy="8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280880"/>
                <a:tab algn="l" pos="2490480"/>
                <a:tab algn="l" pos="3252600"/>
                <a:tab algn="l" pos="437436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ers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0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8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object 7"/>
          <p:cNvSpPr/>
          <p:nvPr/>
        </p:nvSpPr>
        <p:spPr>
          <a:xfrm>
            <a:off x="2434680" y="4992480"/>
            <a:ext cx="149076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iati</a:t>
            </a:r>
            <a:r>
              <a:rPr b="0" lang="en-IN" sz="2600" spc="11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object 8"/>
          <p:cNvSpPr/>
          <p:nvPr/>
        </p:nvSpPr>
        <p:spPr>
          <a:xfrm>
            <a:off x="3912840" y="5041080"/>
            <a:ext cx="80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40"/>
              </a:lnSpc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9" name="object 9" descr=""/>
          <p:cNvPicPr/>
          <p:nvPr/>
        </p:nvPicPr>
        <p:blipFill>
          <a:blip r:embed="rId2"/>
          <a:stretch/>
        </p:blipFill>
        <p:spPr>
          <a:xfrm>
            <a:off x="3819240" y="5143680"/>
            <a:ext cx="3322080" cy="1803960"/>
          </a:xfrm>
          <a:prstGeom prst="rect">
            <a:avLst/>
          </a:prstGeom>
          <a:ln w="0">
            <a:noFill/>
          </a:ln>
        </p:spPr>
      </p:pic>
      <p:sp>
        <p:nvSpPr>
          <p:cNvPr id="641" name="object 11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2933280" y="951480"/>
            <a:ext cx="4159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Association(contd.)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4" name="object 4"/>
          <p:cNvSpPr/>
          <p:nvPr/>
        </p:nvSpPr>
        <p:spPr>
          <a:xfrm>
            <a:off x="1018800" y="2018520"/>
            <a:ext cx="8060400" cy="27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896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9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1" i="1" lang="en-IN" sz="26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1" i="1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1" i="1" lang="en-IN" sz="26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itself.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15280" algn="just">
              <a:lnSpc>
                <a:spcPct val="100000"/>
              </a:lnSpc>
              <a:spcBef>
                <a:spcPts val="995"/>
              </a:spcBef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called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ct val="100000"/>
              </a:lnSpc>
              <a:spcBef>
                <a:spcPts val="196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recursive</a:t>
            </a:r>
            <a:r>
              <a:rPr b="1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unary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association.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ct val="98000"/>
              </a:lnSpc>
              <a:spcBef>
                <a:spcPts val="48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Example, consider the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following—two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students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may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friends.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Here,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named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friendship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exists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pairs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5" name="object 5" descr=""/>
          <p:cNvPicPr/>
          <p:nvPr/>
        </p:nvPicPr>
        <p:blipFill>
          <a:blip r:embed="rId2"/>
          <a:stretch/>
        </p:blipFill>
        <p:spPr>
          <a:xfrm>
            <a:off x="4861440" y="4879800"/>
            <a:ext cx="3867480" cy="1683720"/>
          </a:xfrm>
          <a:prstGeom prst="rect">
            <a:avLst/>
          </a:prstGeom>
          <a:ln w="0">
            <a:noFill/>
          </a:ln>
        </p:spPr>
      </p:pic>
      <p:sp>
        <p:nvSpPr>
          <p:cNvPr id="647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2933280" y="951480"/>
            <a:ext cx="4159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Association(contd.)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object 4"/>
          <p:cNvSpPr/>
          <p:nvPr/>
        </p:nvSpPr>
        <p:spPr>
          <a:xfrm>
            <a:off x="1018800" y="2144520"/>
            <a:ext cx="8060400" cy="38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 algn="just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1" strike="noStrike">
                <a:solidFill>
                  <a:srgbClr val="c8201e"/>
                </a:solidFill>
                <a:latin typeface="Times New Roman"/>
              </a:rPr>
              <a:t>Links</a:t>
            </a:r>
            <a:r>
              <a:rPr b="0" lang="en-IN" sz="2600" spc="-75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c8201e"/>
                </a:solidFill>
                <a:latin typeface="Times New Roman"/>
              </a:rPr>
              <a:t>are</a:t>
            </a:r>
            <a:r>
              <a:rPr b="0" lang="en-IN" sz="2600" spc="-41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c8201e"/>
                </a:solidFill>
                <a:latin typeface="Times New Roman"/>
              </a:rPr>
              <a:t>time</a:t>
            </a:r>
            <a:r>
              <a:rPr b="0" lang="en-IN" sz="2600" spc="12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c8201e"/>
                </a:solidFill>
                <a:latin typeface="Times New Roman"/>
              </a:rPr>
              <a:t>varying</a:t>
            </a:r>
            <a:r>
              <a:rPr b="0" lang="en-IN" sz="2600" spc="-26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(or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dynamic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nature.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 relationship between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two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 is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static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nature.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3110"/>
              </a:lnSpc>
              <a:spcBef>
                <a:spcPts val="78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two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are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associated,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exists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points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3353"/>
              </a:lnSpc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links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dynamic</a:t>
            </a:r>
            <a:r>
              <a:rPr b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nature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ct val="98000"/>
              </a:lnSpc>
              <a:spcBef>
                <a:spcPts val="471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Links</a:t>
            </a:r>
            <a:r>
              <a:rPr b="0" lang="en-IN" sz="2600" spc="4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600" spc="4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4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4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600" spc="4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classes </a:t>
            </a:r>
            <a:r>
              <a:rPr b="0" lang="en-IN" sz="2600" spc="-6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get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formed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dissolved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6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program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executes.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2933280" y="951480"/>
            <a:ext cx="4159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Association(contd.)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object 4"/>
          <p:cNvSpPr/>
          <p:nvPr/>
        </p:nvSpPr>
        <p:spPr>
          <a:xfrm>
            <a:off x="1018800" y="1643400"/>
            <a:ext cx="8062920" cy="51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890"/>
              </a:spcBef>
              <a:buClr>
                <a:srgbClr val="000000"/>
              </a:buClr>
              <a:buSzPct val="128000"/>
              <a:buFont typeface="Arial MT"/>
              <a:buChar char="•"/>
              <a:tabLst>
                <a:tab algn="l" pos="443880"/>
                <a:tab algn="l" pos="444600"/>
                <a:tab algn="l" pos="1847160"/>
                <a:tab algn="l" pos="2341080"/>
                <a:tab algn="l" pos="3951000"/>
                <a:tab algn="l" pos="5647680"/>
                <a:tab algn="l" pos="6688440"/>
              </a:tabLst>
            </a:pP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Example,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named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500" spc="-32" strike="noStrike">
                <a:solidFill>
                  <a:srgbClr val="000000"/>
                </a:solidFill>
                <a:latin typeface="Times New Roman"/>
              </a:rPr>
              <a:t>works-for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215280">
              <a:lnSpc>
                <a:spcPct val="100000"/>
              </a:lnSpc>
              <a:spcBef>
                <a:spcPts val="794"/>
              </a:spcBef>
              <a:tabLst>
                <a:tab algn="l" pos="443880"/>
                <a:tab algn="l" pos="444600"/>
                <a:tab algn="l" pos="1847160"/>
                <a:tab algn="l" pos="2341080"/>
                <a:tab algn="l" pos="3951000"/>
                <a:tab algn="l" pos="5647680"/>
                <a:tab algn="l" pos="668844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exists</a:t>
            </a:r>
            <a:r>
              <a:rPr b="0" lang="en-IN" sz="25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5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1" lang="en-IN" sz="25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5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15" strike="noStrike">
                <a:solidFill>
                  <a:srgbClr val="000000"/>
                </a:solidFill>
                <a:latin typeface="Times New Roman"/>
              </a:rPr>
              <a:t>Company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112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Ram</a:t>
            </a:r>
            <a:r>
              <a:rPr b="0" lang="en-IN" sz="25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works</a:t>
            </a:r>
            <a:r>
              <a:rPr b="0" lang="en-IN" sz="25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5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Infosys,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0880">
              <a:lnSpc>
                <a:spcPts val="2701"/>
              </a:lnSpc>
              <a:spcBef>
                <a:spcPts val="485"/>
              </a:spcBef>
              <a:buClr>
                <a:srgbClr val="000000"/>
              </a:buClr>
              <a:buSzPct val="96000"/>
              <a:buFont typeface="Arial MT"/>
              <a:buChar char="•"/>
              <a:tabLst>
                <a:tab algn="l" pos="1358280"/>
                <a:tab algn="l" pos="1359000"/>
                <a:tab algn="l" pos="2060640"/>
                <a:tab algn="l" pos="3138840"/>
                <a:tab algn="l" pos="3754080"/>
                <a:tab algn="l" pos="4032720"/>
                <a:tab algn="l" pos="4667400"/>
                <a:tab algn="l" pos="5530320"/>
                <a:tab algn="l" pos="6727680"/>
                <a:tab algn="l" pos="7254360"/>
              </a:tabLst>
            </a:pP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hi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4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lin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ee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ob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  Ram</a:t>
            </a:r>
            <a:r>
              <a:rPr b="0" lang="en-IN" sz="25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5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Infosys.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672480">
              <a:lnSpc>
                <a:spcPct val="100000"/>
              </a:lnSpc>
              <a:spcBef>
                <a:spcPts val="264"/>
              </a:spcBef>
              <a:tabLst>
                <a:tab algn="l" pos="1358280"/>
                <a:tab algn="l" pos="1359000"/>
                <a:tab algn="l" pos="2060640"/>
                <a:tab algn="l" pos="3138840"/>
                <a:tab algn="l" pos="3754080"/>
                <a:tab algn="l" pos="4032720"/>
                <a:tab algn="l" pos="4667400"/>
                <a:tab algn="l" pos="5530320"/>
                <a:tab algn="l" pos="6727680"/>
                <a:tab algn="l" pos="725436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Hari</a:t>
            </a:r>
            <a:r>
              <a:rPr b="0" lang="en-IN" sz="25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works</a:t>
            </a:r>
            <a:r>
              <a:rPr b="0" lang="en-IN" sz="25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5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TCS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0880">
              <a:lnSpc>
                <a:spcPts val="2701"/>
              </a:lnSpc>
              <a:spcBef>
                <a:spcPts val="530"/>
              </a:spcBef>
              <a:buClr>
                <a:srgbClr val="000000"/>
              </a:buClr>
              <a:buSzPct val="96000"/>
              <a:buFont typeface="Arial MT"/>
              <a:buChar char="•"/>
              <a:tabLst>
                <a:tab algn="l" pos="1358280"/>
                <a:tab algn="l" pos="1359000"/>
                <a:tab algn="l" pos="1731600"/>
                <a:tab algn="l" pos="2653560"/>
                <a:tab algn="l" pos="3170520"/>
                <a:tab algn="l" pos="3810600"/>
                <a:tab algn="l" pos="4680720"/>
                <a:tab algn="l" pos="5886360"/>
                <a:tab algn="l" pos="6419880"/>
                <a:tab algn="l" pos="746748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wo</a:t>
            </a: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lin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ex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ist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wee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ob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  and</a:t>
            </a:r>
            <a:r>
              <a:rPr b="0" lang="en-IN" sz="25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TCS.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2701"/>
              </a:lnSpc>
              <a:spcBef>
                <a:spcPts val="604"/>
              </a:spcBef>
              <a:buClr>
                <a:srgbClr val="000000"/>
              </a:buClr>
              <a:buSzPct val="112000"/>
              <a:buFont typeface="Arial MT"/>
              <a:buChar char="–"/>
              <a:tabLst>
                <a:tab algn="l" pos="90180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If Ram may resign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from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Infosys and join 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Wipro.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this 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case, the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link between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Ram and Infosys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breaks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and a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link</a:t>
            </a:r>
            <a:r>
              <a:rPr b="0" lang="en-IN" sz="25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between Ram</a:t>
            </a: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5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Wipro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gets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formed.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ct val="100000"/>
              </a:lnSpc>
              <a:spcBef>
                <a:spcPts val="221"/>
              </a:spcBef>
              <a:buClr>
                <a:srgbClr val="000000"/>
              </a:buClr>
              <a:buSzPct val="112000"/>
              <a:buFont typeface="Arial MT"/>
              <a:buChar char="–"/>
              <a:tabLst>
                <a:tab algn="l" pos="90180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5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5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5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5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works</a:t>
            </a:r>
            <a:r>
              <a:rPr b="0" lang="en-IN" sz="25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5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remains</a:t>
            </a:r>
            <a:r>
              <a:rPr b="0" lang="en-IN" sz="25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there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1809720" y="951480"/>
            <a:ext cx="637776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Composition</a:t>
            </a:r>
            <a:r>
              <a:rPr b="1" lang="en-IN" sz="4000" spc="-11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4000" spc="-14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21" strike="noStrike">
                <a:solidFill>
                  <a:schemeClr val="dk1"/>
                </a:solidFill>
                <a:latin typeface="Times New Roman"/>
              </a:rPr>
              <a:t>aggregation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object 4"/>
          <p:cNvSpPr/>
          <p:nvPr/>
        </p:nvSpPr>
        <p:spPr>
          <a:xfrm>
            <a:off x="1018800" y="1642320"/>
            <a:ext cx="8041320" cy="41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2431440"/>
                <a:tab algn="l" pos="3187080"/>
                <a:tab algn="l" pos="5022720"/>
                <a:tab algn="l" pos="65098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siti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t/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relationships</a:t>
            </a:r>
            <a:r>
              <a:rPr b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443880"/>
                <a:tab algn="l" pos="444600"/>
                <a:tab algn="l" pos="2431440"/>
                <a:tab algn="l" pos="3187080"/>
                <a:tab algn="l" pos="5022720"/>
                <a:tab algn="l" pos="650988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3951000"/>
                <a:tab algn="l" pos="5659920"/>
                <a:tab algn="l" pos="6028560"/>
                <a:tab algn="l" pos="6711480"/>
                <a:tab algn="l" pos="7759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siti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/a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relati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als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00000"/>
              </a:lnSpc>
              <a:spcBef>
                <a:spcPts val="1596"/>
              </a:spcBef>
              <a:tabLst>
                <a:tab algn="l" pos="443880"/>
                <a:tab algn="l" pos="444600"/>
                <a:tab algn="l" pos="3951000"/>
                <a:tab algn="l" pos="5659920"/>
                <a:tab algn="l" pos="6028560"/>
                <a:tab algn="l" pos="6711480"/>
                <a:tab algn="l" pos="775980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relationship.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50000"/>
              </a:lnSpc>
              <a:spcBef>
                <a:spcPts val="3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contain</a:t>
            </a:r>
            <a:r>
              <a:rPr b="0" lang="en-IN" sz="26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composite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188000" y="953640"/>
            <a:ext cx="7611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Composition</a:t>
            </a:r>
            <a:r>
              <a:rPr b="1" lang="en-IN" sz="3600" spc="-18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6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aggregation-</a:t>
            </a:r>
            <a:r>
              <a:rPr b="1" lang="en-IN" sz="3600" spc="-14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15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5" name="object 4"/>
          <p:cNvSpPr/>
          <p:nvPr/>
        </p:nvSpPr>
        <p:spPr>
          <a:xfrm>
            <a:off x="1500480" y="2057040"/>
            <a:ext cx="7528320" cy="17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968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391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419760"/>
                <a:tab algn="l" pos="4204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Example:</a:t>
            </a:r>
            <a:r>
              <a:rPr b="0" lang="en-IN" sz="2600" spc="-2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upto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ten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Chapters.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380880">
              <a:lnSpc>
                <a:spcPct val="100000"/>
              </a:lnSpc>
              <a:spcBef>
                <a:spcPts val="451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algn="l" pos="876960"/>
                <a:tab algn="l" pos="877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Here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said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to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composed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upto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ten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Chapter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383400">
              <a:lnSpc>
                <a:spcPct val="100000"/>
              </a:lnSpc>
              <a:spcBef>
                <a:spcPts val="510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algn="l" pos="876960"/>
                <a:tab algn="l" pos="877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ok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apter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ject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object 5" descr=""/>
          <p:cNvPicPr/>
          <p:nvPr/>
        </p:nvPicPr>
        <p:blipFill>
          <a:blip r:embed="rId2"/>
          <a:stretch/>
        </p:blipFill>
        <p:spPr>
          <a:xfrm>
            <a:off x="1332000" y="4556880"/>
            <a:ext cx="6595560" cy="1171440"/>
          </a:xfrm>
          <a:prstGeom prst="rect">
            <a:avLst/>
          </a:prstGeom>
          <a:ln w="0">
            <a:noFill/>
          </a:ln>
        </p:spPr>
      </p:pic>
      <p:sp>
        <p:nvSpPr>
          <p:cNvPr id="668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1377000" y="953640"/>
            <a:ext cx="7231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Composition</a:t>
            </a:r>
            <a:r>
              <a:rPr b="1" lang="en-IN" sz="3600" spc="-1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6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aggregation(contd.)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2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object 4"/>
          <p:cNvSpPr/>
          <p:nvPr/>
        </p:nvSpPr>
        <p:spPr>
          <a:xfrm>
            <a:off x="1018800" y="2142720"/>
            <a:ext cx="8044560" cy="38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4004280"/>
                <a:tab algn="l" pos="4644360"/>
                <a:tab algn="l" pos="5560560"/>
                <a:tab algn="l" pos="6000840"/>
                <a:tab algn="l" pos="6330240"/>
                <a:tab algn="l" pos="77583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/c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siti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erarc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 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levels.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110"/>
              </a:lnSpc>
              <a:spcBef>
                <a:spcPts val="78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  <a:tab algn="l" pos="1643400"/>
                <a:tab algn="l" pos="2082240"/>
                <a:tab algn="l" pos="2531880"/>
                <a:tab algn="l" pos="3476520"/>
                <a:tab algn="l" pos="4182840"/>
                <a:tab algn="l" pos="5292000"/>
                <a:tab algn="l" pos="6418440"/>
                <a:tab algn="l" pos="7443000"/>
              </a:tabLst>
            </a:pP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bjec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ntai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ot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bject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latter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itself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contain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39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2327400"/>
                <a:tab algn="l" pos="2978640"/>
                <a:tab algn="l" pos="4710960"/>
                <a:tab algn="l" pos="6574320"/>
                <a:tab algn="l" pos="77040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siti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relati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reflexive.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101"/>
              </a:lnSpc>
              <a:spcBef>
                <a:spcPts val="80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  <a:tab algn="l" pos="1667520"/>
                <a:tab algn="l" pos="2131200"/>
                <a:tab algn="l" pos="2606760"/>
                <a:tab algn="l" pos="3575520"/>
                <a:tab algn="l" pos="4618440"/>
                <a:tab algn="l" pos="5752440"/>
                <a:tab algn="l" pos="6226920"/>
                <a:tab algn="l" pos="7193160"/>
                <a:tab algn="l" pos="7630200"/>
              </a:tabLst>
            </a:pP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bjec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ntai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bjec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itself.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377000" y="953640"/>
            <a:ext cx="6982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Association</a:t>
            </a:r>
            <a:r>
              <a:rPr b="1" lang="en-IN" sz="3600" spc="-16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6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aggregation(contd.)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7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object 4"/>
          <p:cNvSpPr/>
          <p:nvPr/>
        </p:nvSpPr>
        <p:spPr>
          <a:xfrm>
            <a:off x="1006560" y="2144520"/>
            <a:ext cx="8009640" cy="55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ts val="3115"/>
              </a:lnSpc>
              <a:spcBef>
                <a:spcPts val="105"/>
              </a:spcBef>
            </a:pP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121"/>
              </a:lnSpc>
              <a:spcBef>
                <a:spcPts val="96"/>
              </a:spcBef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terms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refers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"has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a"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relationship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related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objects.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example,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030"/>
              </a:lnSpc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communication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address.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 indent="-24264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i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i="1" lang="en-IN" sz="26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0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020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Address</a:t>
            </a:r>
            <a:r>
              <a:rPr b="0" i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communicationAddress;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 indent="-24264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Address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0" i="1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address;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377000" y="953640"/>
            <a:ext cx="6982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Association</a:t>
            </a:r>
            <a:r>
              <a:rPr b="1" lang="en-IN" sz="3600" spc="-16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6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aggregation(contd.)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2" name="object 5"/>
          <p:cNvSpPr/>
          <p:nvPr/>
        </p:nvSpPr>
        <p:spPr>
          <a:xfrm>
            <a:off x="8884080" y="6871680"/>
            <a:ext cx="1749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26" strike="noStrike">
                <a:solidFill>
                  <a:srgbClr val="878787"/>
                </a:solidFill>
                <a:latin typeface="Calibri"/>
              </a:rPr>
              <a:t>72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object 6"/>
          <p:cNvSpPr/>
          <p:nvPr/>
        </p:nvSpPr>
        <p:spPr>
          <a:xfrm>
            <a:off x="1006560" y="2144520"/>
            <a:ext cx="7392240" cy="55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ts val="3115"/>
              </a:lnSpc>
              <a:spcBef>
                <a:spcPts val="105"/>
              </a:spcBef>
            </a:pP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Aggregation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121"/>
              </a:lnSpc>
              <a:spcBef>
                <a:spcPts val="96"/>
              </a:spcBef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Aggregation in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terms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refers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"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has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a"+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relationship between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two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related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objects.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example,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department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employees.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It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refers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having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030"/>
              </a:lnSpc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child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parent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class.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example: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"/>
              </a:spcBef>
            </a:pP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marL="254520" indent="-24264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i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Department</a:t>
            </a:r>
            <a:r>
              <a:rPr b="0" i="1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List&lt;Employee&gt;</a:t>
            </a:r>
            <a:r>
              <a:rPr b="0" i="1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employees;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 indent="-242640">
              <a:lnSpc>
                <a:spcPct val="100000"/>
              </a:lnSpc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i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i="1" lang="en-IN" sz="26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0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object 7"/>
          <p:cNvSpPr/>
          <p:nvPr/>
        </p:nvSpPr>
        <p:spPr>
          <a:xfrm>
            <a:off x="1006560" y="6900120"/>
            <a:ext cx="15768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806840" y="1017360"/>
            <a:ext cx="64418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Functional Oriented</a:t>
            </a:r>
            <a:r>
              <a:rPr b="1" lang="en-IN" sz="3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Design </a:t>
            </a:r>
            <a:r>
              <a:rPr b="1" lang="en-IN" sz="3400" spc="-12" strike="noStrike">
                <a:solidFill>
                  <a:schemeClr val="dk1"/>
                </a:solidFill>
                <a:latin typeface="Times New Roman"/>
              </a:rPr>
              <a:t>(FOD)</a:t>
            </a:r>
            <a:endParaRPr b="0" lang="en-IN" sz="3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2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843C7F7D-8AD0-4B33-AFF5-FAFCAA7619F5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object 4"/>
          <p:cNvSpPr/>
          <p:nvPr/>
        </p:nvSpPr>
        <p:spPr>
          <a:xfrm>
            <a:off x="1043280" y="2001240"/>
            <a:ext cx="8019720" cy="32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function-oriented</a:t>
            </a:r>
            <a:r>
              <a:rPr b="0" lang="en-IN" sz="28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design,</a:t>
            </a:r>
            <a:r>
              <a:rPr b="0" lang="en-IN" sz="28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comprised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smaller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sub-systems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known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functions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419040"/>
                <a:tab algn="l" pos="41976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ct val="150000"/>
              </a:lnSpc>
              <a:spcBef>
                <a:spcPts val="1820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  <a:tab algn="l" pos="1667520"/>
                <a:tab algn="l" pos="3390840"/>
                <a:tab algn="l" pos="4224600"/>
                <a:tab algn="l" pos="5710680"/>
                <a:tab algn="l" pos="64072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pab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rf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lang="en-IN" sz="28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g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significant</a:t>
            </a:r>
            <a:r>
              <a:rPr b="0" lang="en-IN" sz="2800" spc="-4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task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377000" y="953640"/>
            <a:ext cx="7231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Composition</a:t>
            </a:r>
            <a:r>
              <a:rPr b="1" lang="en-IN" sz="3600" spc="-1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6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aggregation(contd.)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7" name="object 5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object 4"/>
          <p:cNvSpPr/>
          <p:nvPr/>
        </p:nvSpPr>
        <p:spPr>
          <a:xfrm>
            <a:off x="1006560" y="2144520"/>
            <a:ext cx="79290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ts val="3115"/>
              </a:lnSpc>
              <a:spcBef>
                <a:spcPts val="105"/>
              </a:spcBef>
            </a:pP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Composition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ts val="3121"/>
              </a:lnSpc>
              <a:spcBef>
                <a:spcPts val="96"/>
              </a:spcBef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composition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strong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(“has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a”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0" lang="en-IN" sz="2600" spc="-6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“has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a+”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relation.</a:t>
            </a:r>
            <a:r>
              <a:rPr b="0" lang="en-IN" sz="2600" spc="-1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said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to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composition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600" spc="-6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owns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another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another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exist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ts val="3030"/>
              </a:lnSpc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without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owner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1377000" y="953640"/>
            <a:ext cx="7231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Composition</a:t>
            </a:r>
            <a:r>
              <a:rPr b="1" lang="en-IN" sz="3600" spc="-1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6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aggregation(contd.)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1" name="object 5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object 4"/>
          <p:cNvSpPr/>
          <p:nvPr/>
        </p:nvSpPr>
        <p:spPr>
          <a:xfrm>
            <a:off x="1006560" y="1789560"/>
            <a:ext cx="7076160" cy="52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 anchor="t">
            <a:spAutoFit/>
          </a:bodyPr>
          <a:p>
            <a:pPr marL="254520" indent="-242640">
              <a:lnSpc>
                <a:spcPct val="103000"/>
              </a:lnSpc>
              <a:spcBef>
                <a:spcPts val="6"/>
              </a:spcBef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i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Department</a:t>
            </a:r>
            <a:r>
              <a:rPr b="0" i="1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List&lt;Employee&gt;</a:t>
            </a:r>
            <a:r>
              <a:rPr b="0" i="1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employees;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>
              <a:lnSpc>
                <a:spcPct val="103000"/>
              </a:lnSpc>
              <a:spcBef>
                <a:spcPts val="11"/>
              </a:spcBef>
              <a:tabLst>
                <a:tab algn="l" pos="0"/>
              </a:tabLst>
            </a:pP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Public</a:t>
            </a:r>
            <a:r>
              <a:rPr b="0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void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addEmployee(String</a:t>
            </a:r>
            <a:r>
              <a:rPr b="0" i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ename)</a:t>
            </a:r>
            <a:r>
              <a:rPr b="0" i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Employee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e = 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new Employee(ename);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employees.add(e);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5452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i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i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 indent="241920">
              <a:lnSpc>
                <a:spcPct val="100000"/>
              </a:lnSpc>
              <a:spcBef>
                <a:spcPts val="85"/>
              </a:spcBef>
              <a:tabLst>
                <a:tab algn="l" pos="0"/>
              </a:tabLst>
            </a:pP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name;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Employee(String</a:t>
            </a:r>
            <a:r>
              <a:rPr b="0" i="1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name)</a:t>
            </a:r>
            <a:r>
              <a:rPr b="0" i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{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this.name</a:t>
            </a:r>
            <a:r>
              <a:rPr b="0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=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name;}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3690720" y="951480"/>
            <a:ext cx="266148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cy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object 4"/>
          <p:cNvSpPr/>
          <p:nvPr/>
        </p:nvSpPr>
        <p:spPr>
          <a:xfrm>
            <a:off x="1018800" y="2138760"/>
            <a:ext cx="8059680" cy="42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908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859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id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dependent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anoth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01080" indent="-407520" algn="just">
              <a:lnSpc>
                <a:spcPts val="3940"/>
              </a:lnSpc>
              <a:spcBef>
                <a:spcPts val="536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 any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changes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latter class requires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change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made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dependent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01080" indent="-407520" algn="just">
              <a:lnSpc>
                <a:spcPct val="140000"/>
              </a:lnSpc>
              <a:spcBef>
                <a:spcPts val="215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E.g.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class1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dependent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class2 if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any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change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made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class2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change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required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class1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too.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40000"/>
              </a:lnSpc>
              <a:spcBef>
                <a:spcPts val="601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4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dependency relation between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two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classes shows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any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change made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 independent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would require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corresponding</a:t>
            </a:r>
            <a:r>
              <a:rPr b="0" i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change</a:t>
            </a:r>
            <a:r>
              <a:rPr b="0" i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i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be made</a:t>
            </a: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i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dependent</a:t>
            </a:r>
            <a:r>
              <a:rPr b="0" i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2850840" y="951480"/>
            <a:ext cx="432576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y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.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object 4"/>
          <p:cNvSpPr/>
          <p:nvPr/>
        </p:nvSpPr>
        <p:spPr>
          <a:xfrm>
            <a:off x="1061280" y="1682640"/>
            <a:ext cx="8058960" cy="440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3280" bIns="0" anchor="t">
            <a:spAutoFit/>
          </a:bodyPr>
          <a:p>
            <a:pPr marL="443880" indent="-431640">
              <a:lnSpc>
                <a:spcPts val="2599"/>
              </a:lnSpc>
              <a:spcBef>
                <a:spcPts val="420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4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important</a:t>
            </a:r>
            <a:r>
              <a:rPr b="0" lang="en-IN" sz="24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reasons</a:t>
            </a:r>
            <a:r>
              <a:rPr b="0" lang="en-IN" sz="24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4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dependency</a:t>
            </a:r>
            <a:r>
              <a:rPr b="0" lang="en-IN" sz="24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exist</a:t>
            </a:r>
            <a:r>
              <a:rPr b="0" lang="en-IN" sz="24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4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two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following: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2616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1" i="1" lang="en-IN" sz="24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takes</a:t>
            </a:r>
            <a:r>
              <a:rPr b="0" lang="en-IN" sz="24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24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another</a:t>
            </a:r>
            <a:r>
              <a:rPr b="1" lang="en-IN" sz="2400" spc="1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4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01080">
              <a:lnSpc>
                <a:spcPts val="2656"/>
              </a:lnSpc>
              <a:tabLst>
                <a:tab algn="l" pos="901080"/>
                <a:tab algn="l" pos="90180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1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argument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977400" indent="-2160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977760"/>
              </a:tabLst>
            </a:pP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.g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40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ct val="100000"/>
              </a:lnSpc>
              <a:spcBef>
                <a:spcPts val="405"/>
              </a:spcBef>
              <a:tabLst>
                <a:tab algn="l" pos="9777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ct val="100000"/>
              </a:lnSpc>
              <a:spcBef>
                <a:spcPts val="196"/>
              </a:spcBef>
              <a:tabLst>
                <a:tab algn="l" pos="37598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function(class</a:t>
            </a:r>
            <a:r>
              <a:rPr b="0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B){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……………..}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ts val="2761"/>
              </a:lnSpc>
              <a:spcBef>
                <a:spcPts val="119"/>
              </a:spcBef>
              <a:tabLst>
                <a:tab algn="l" pos="37598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240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im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pl</a:t>
            </a:r>
            <a:r>
              <a:rPr b="0" i="1" lang="en-IN" sz="24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men</a:t>
            </a:r>
            <a:r>
              <a:rPr b="0" i="1" lang="en-IN" sz="24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ter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ace</a:t>
            </a:r>
            <a:r>
              <a:rPr b="1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0880" algn="just">
              <a:lnSpc>
                <a:spcPct val="90000"/>
              </a:lnSpc>
              <a:spcBef>
                <a:spcPts val="694"/>
              </a:spcBef>
              <a:buClr>
                <a:srgbClr val="000000"/>
              </a:buClr>
              <a:buFont typeface="Arial MT"/>
              <a:buChar char="•"/>
              <a:tabLst>
                <a:tab algn="l" pos="13590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some properties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interface class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changed,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change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becomes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necessary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implementing</a:t>
            </a:r>
            <a:r>
              <a:rPr b="0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interface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well.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1731960" y="951480"/>
            <a:ext cx="65318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Summary</a:t>
            </a:r>
            <a:r>
              <a:rPr b="1" lang="en-IN" sz="40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4000" spc="-11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40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21" strike="noStrike">
                <a:solidFill>
                  <a:schemeClr val="dk1"/>
                </a:solidFill>
                <a:latin typeface="Times New Roman"/>
              </a:rPr>
              <a:t>relationship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object 4"/>
          <p:cNvSpPr/>
          <p:nvPr/>
        </p:nvSpPr>
        <p:spPr>
          <a:xfrm>
            <a:off x="975960" y="2122920"/>
            <a:ext cx="4831920" cy="39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49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275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Aggregation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196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159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ins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164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coll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Bs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Composition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per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anent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ade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Bs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per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anent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coll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ion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Bs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1731960" y="951480"/>
            <a:ext cx="65318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Summary</a:t>
            </a:r>
            <a:r>
              <a:rPr b="1" lang="en-IN" sz="40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4000" spc="-11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40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21" strike="noStrike">
                <a:solidFill>
                  <a:schemeClr val="dk1"/>
                </a:solidFill>
                <a:latin typeface="Times New Roman"/>
              </a:rPr>
              <a:t>relationship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1" name="object 9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object 4"/>
          <p:cNvSpPr/>
          <p:nvPr/>
        </p:nvSpPr>
        <p:spPr>
          <a:xfrm>
            <a:off x="1018800" y="2099880"/>
            <a:ext cx="7974000" cy="31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>
              <a:lnSpc>
                <a:spcPts val="2716"/>
              </a:lnSpc>
              <a:spcBef>
                <a:spcPts val="99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Inheritance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121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kind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240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spec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alisat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319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behaves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ke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ts val="2721"/>
              </a:lnSpc>
              <a:spcBef>
                <a:spcPts val="300"/>
              </a:spcBef>
              <a:tabLst>
                <a:tab algn="l" pos="901080"/>
                <a:tab algn="l" pos="901800"/>
              </a:tabLst>
            </a:pP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121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del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gates</a:t>
            </a:r>
            <a:r>
              <a:rPr b="0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234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needs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help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319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collaborates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B.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Here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collaborates</a:t>
            </a:r>
            <a:r>
              <a:rPr b="0" lang="en-IN" sz="24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any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object 5"/>
          <p:cNvSpPr/>
          <p:nvPr/>
        </p:nvSpPr>
        <p:spPr>
          <a:xfrm>
            <a:off x="1907640" y="5612040"/>
            <a:ext cx="47685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2743920"/>
                <a:tab algn="l" pos="365832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uc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ys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object 6"/>
          <p:cNvSpPr/>
          <p:nvPr/>
        </p:nvSpPr>
        <p:spPr>
          <a:xfrm>
            <a:off x="1907640" y="5283000"/>
            <a:ext cx="715104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735"/>
              </a:lnSpc>
              <a:spcBef>
                <a:spcPts val="99"/>
              </a:spcBef>
              <a:tabLst>
                <a:tab algn="l" pos="451440"/>
                <a:tab algn="l" pos="772920"/>
                <a:tab algn="l" pos="1566720"/>
                <a:tab algn="l" pos="2599200"/>
                <a:tab algn="l" pos="3037680"/>
                <a:tab algn="l" pos="4947840"/>
                <a:tab algn="l" pos="5589360"/>
                <a:tab algn="l" pos="6146640"/>
              </a:tabLst>
            </a:pP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32" strike="noStrike" baseline="1000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106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ty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bo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600" spc="-32" strike="noStrike" baseline="1000">
                <a:solidFill>
                  <a:srgbClr val="000000"/>
                </a:solidFill>
                <a:latin typeface="Times New Roman"/>
              </a:rPr>
              <a:t>ati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3600" spc="-7" strike="noStrike" baseline="1000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32" strike="noStrike" baseline="1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ha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32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poss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5487120">
              <a:lnSpc>
                <a:spcPts val="2735"/>
              </a:lnSpc>
              <a:tabLst>
                <a:tab algn="l" pos="451440"/>
                <a:tab algn="l" pos="772920"/>
                <a:tab algn="l" pos="1566720"/>
                <a:tab algn="l" pos="2599200"/>
                <a:tab algn="l" pos="3037680"/>
                <a:tab algn="l" pos="4947840"/>
                <a:tab algn="l" pos="5589360"/>
                <a:tab algn="l" pos="614664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credits,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object 7"/>
          <p:cNvSpPr/>
          <p:nvPr/>
        </p:nvSpPr>
        <p:spPr>
          <a:xfrm>
            <a:off x="1907640" y="5942520"/>
            <a:ext cx="263916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succeed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34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3600" spc="-517" strike="noStrike" baseline="1000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600" spc="-83" strike="noStrike" baseline="1000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600" spc="-32" strike="noStrike" baseline="1000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3497040" y="951480"/>
            <a:ext cx="302976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Abstract</a:t>
            </a:r>
            <a:r>
              <a:rPr b="1" lang="en-IN" sz="4000" spc="-19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21" strike="noStrike">
                <a:solidFill>
                  <a:schemeClr val="dk1"/>
                </a:solidFill>
                <a:latin typeface="Times New Roman"/>
              </a:rPr>
              <a:t>class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9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object 4"/>
          <p:cNvSpPr/>
          <p:nvPr/>
        </p:nvSpPr>
        <p:spPr>
          <a:xfrm>
            <a:off x="1450080" y="1429560"/>
            <a:ext cx="236448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instances(objects)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object 5"/>
          <p:cNvSpPr/>
          <p:nvPr/>
        </p:nvSpPr>
        <p:spPr>
          <a:xfrm>
            <a:off x="1018800" y="2087640"/>
            <a:ext cx="8022960" cy="44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 anchor="t">
            <a:spAutoFit/>
          </a:bodyPr>
          <a:p>
            <a:pPr marL="431640" indent="-215280">
              <a:lnSpc>
                <a:spcPts val="3010"/>
              </a:lnSpc>
              <a:spcBef>
                <a:spcPts val="295"/>
              </a:spcBef>
              <a:buClr>
                <a:srgbClr val="000000"/>
              </a:buClr>
              <a:buSzPct val="44000"/>
              <a:buFont typeface="Wingdings" charset="2"/>
              <a:buChar char=""/>
              <a:tabLst>
                <a:tab algn="l" pos="432360"/>
                <a:tab algn="l" pos="1658520"/>
                <a:tab algn="l" pos="2872080"/>
                <a:tab algn="l" pos="3742200"/>
                <a:tab algn="l" pos="463500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intended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produce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instances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(Objects)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called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casses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5310360">
              <a:lnSpc>
                <a:spcPts val="2920"/>
              </a:lnSpc>
              <a:tabLst>
                <a:tab algn="l" pos="432360"/>
                <a:tab algn="l" pos="1658520"/>
                <a:tab algn="l" pos="2872080"/>
                <a:tab algn="l" pos="3742200"/>
                <a:tab algn="l" pos="4635000"/>
              </a:tabLst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are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instantiated.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01080">
              <a:lnSpc>
                <a:spcPts val="3070"/>
              </a:lnSpc>
              <a:spcBef>
                <a:spcPts val="164"/>
              </a:spcBef>
              <a:tabLst>
                <a:tab algn="l" pos="901080"/>
                <a:tab algn="l" pos="901800"/>
              </a:tabLst>
            </a:pP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i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1" i="1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created</a:t>
            </a:r>
            <a:r>
              <a:rPr b="1" i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01080" algn="r">
              <a:lnSpc>
                <a:spcPts val="3311"/>
              </a:lnSpc>
              <a:tabLst>
                <a:tab algn="l" pos="40644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act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1" i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1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inheritance.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431280" indent="-431280" algn="r">
              <a:lnSpc>
                <a:spcPct val="100000"/>
              </a:lnSpc>
              <a:spcBef>
                <a:spcPts val="159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31280"/>
                <a:tab algn="l" pos="43164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usually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support</a:t>
            </a:r>
            <a:r>
              <a:rPr b="0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generic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methods.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ts val="3070"/>
              </a:lnSpc>
              <a:spcBef>
                <a:spcPts val="300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Advantage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240"/>
              </a:lnSpc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reuse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enhanced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291"/>
              </a:lnSpc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effort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required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develop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brought</a:t>
            </a:r>
            <a:r>
              <a:rPr b="0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down.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2271600" y="951480"/>
            <a:ext cx="52398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Abstract</a:t>
            </a:r>
            <a:r>
              <a:rPr b="1" lang="en-IN" sz="4000" spc="-1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" strike="noStrike">
                <a:solidFill>
                  <a:schemeClr val="dk1"/>
                </a:solidFill>
                <a:latin typeface="Times New Roman"/>
              </a:rPr>
              <a:t>class-</a:t>
            </a:r>
            <a:r>
              <a:rPr b="1" lang="en-IN" sz="40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4" name="object 4" descr=""/>
          <p:cNvPicPr/>
          <p:nvPr/>
        </p:nvPicPr>
        <p:blipFill>
          <a:blip r:embed="rId2"/>
          <a:stretch/>
        </p:blipFill>
        <p:spPr>
          <a:xfrm>
            <a:off x="652320" y="2581560"/>
            <a:ext cx="8947080" cy="2587320"/>
          </a:xfrm>
          <a:prstGeom prst="rect">
            <a:avLst/>
          </a:prstGeom>
          <a:ln w="0">
            <a:noFill/>
          </a:ln>
        </p:spPr>
      </p:pic>
      <p:sp>
        <p:nvSpPr>
          <p:cNvPr id="725" name="object 5"/>
          <p:cNvSpPr/>
          <p:nvPr/>
        </p:nvSpPr>
        <p:spPr>
          <a:xfrm>
            <a:off x="1018800" y="5198760"/>
            <a:ext cx="8043120" cy="8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1335240"/>
                <a:tab algn="l" pos="2665800"/>
                <a:tab algn="l" pos="3135600"/>
                <a:tab algn="l" pos="3697560"/>
                <a:tab algn="l" pos="4971960"/>
                <a:tab algn="l" pos="5862240"/>
                <a:tab algn="l" pos="6590520"/>
                <a:tab algn="l" pos="7720200"/>
              </a:tabLst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trac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instantiated.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2828160" y="951480"/>
            <a:ext cx="43621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Advantages</a:t>
            </a:r>
            <a:r>
              <a:rPr b="1" lang="en-IN" sz="40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40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OOD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object 4"/>
          <p:cNvSpPr/>
          <p:nvPr/>
        </p:nvSpPr>
        <p:spPr>
          <a:xfrm>
            <a:off x="1018800" y="2144520"/>
            <a:ext cx="6045480" cy="26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reuse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Increased</a:t>
            </a:r>
            <a:r>
              <a:rPr b="0" lang="en-IN" sz="26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productivity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Ease</a:t>
            </a:r>
            <a:r>
              <a:rPr b="0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testing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maintenance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1711800"/>
                <a:tab algn="l" pos="243144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Better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undestandability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enabling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development</a:t>
            </a:r>
            <a:r>
              <a:rPr b="0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large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programs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2532240" y="951480"/>
            <a:ext cx="49489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Disadvantages</a:t>
            </a:r>
            <a:r>
              <a:rPr b="1" lang="en-IN" sz="4000" spc="-15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40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OOD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object 4"/>
          <p:cNvSpPr/>
          <p:nvPr/>
        </p:nvSpPr>
        <p:spPr>
          <a:xfrm>
            <a:off x="1018800" y="2003400"/>
            <a:ext cx="8061480" cy="365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6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principles</a:t>
            </a:r>
            <a:r>
              <a:rPr b="0" lang="en-IN" sz="2600" spc="6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6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abstraction,</a:t>
            </a:r>
            <a:r>
              <a:rPr b="0" lang="en-IN" sz="2600" spc="6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600" spc="6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hiding,</a:t>
            </a:r>
            <a:r>
              <a:rPr b="0" lang="en-IN" sz="2600" spc="6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inheritance, </a:t>
            </a:r>
            <a:r>
              <a:rPr b="0" lang="en-IN" sz="2600" spc="-6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etc.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do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incur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runtime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overhead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important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consequence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object-orientation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centralized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procedural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implementation,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gets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scattered across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various objects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object-oriented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implementation.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468440"/>
          </a:xfrm>
          <a:prstGeom prst="rect">
            <a:avLst/>
          </a:prstGeom>
          <a:noFill/>
          <a:ln w="0">
            <a:noFill/>
          </a:ln>
        </p:spPr>
        <p:txBody>
          <a:bodyPr lIns="0" rIns="0" tIns="170640" bIns="0" anchor="t">
            <a:noAutofit/>
          </a:bodyPr>
          <a:p>
            <a:pPr marL="2994120" indent="-247644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Functional Oriented</a:t>
            </a:r>
            <a:r>
              <a:rPr b="1" lang="en-IN" sz="3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Design</a:t>
            </a:r>
            <a:r>
              <a:rPr b="1" lang="en-IN" sz="3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400" spc="-12" strike="noStrike">
                <a:solidFill>
                  <a:schemeClr val="dk1"/>
                </a:solidFill>
                <a:latin typeface="Times New Roman"/>
              </a:rPr>
              <a:t>(FOD)- </a:t>
            </a:r>
            <a:r>
              <a:rPr b="1" lang="en-IN" sz="3400" spc="-8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Features</a:t>
            </a:r>
            <a:endParaRPr b="0" lang="en-IN" sz="3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ldNum" idx="2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C3906BD3-56EA-40EA-8819-93B6B85D823D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object 4"/>
          <p:cNvSpPr/>
          <p:nvPr/>
        </p:nvSpPr>
        <p:spPr>
          <a:xfrm>
            <a:off x="993240" y="2064960"/>
            <a:ext cx="8069760" cy="30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  <a:tabLst>
                <a:tab algn="l" pos="926640"/>
                <a:tab algn="l" pos="2269440"/>
                <a:tab algn="l" pos="3839040"/>
                <a:tab algn="l" pos="4457880"/>
                <a:tab algn="l" pos="523692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nc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en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  design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approach: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69800" indent="-431640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Top-down</a:t>
            </a:r>
            <a:r>
              <a:rPr b="0" lang="en-IN" sz="3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decomposition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69800" indent="-43164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Centralised</a:t>
            </a:r>
            <a:r>
              <a:rPr b="0" lang="en-IN" sz="3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state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6840"/>
          </a:xfrm>
          <a:prstGeom prst="rect">
            <a:avLst/>
          </a:prstGeom>
          <a:noFill/>
          <a:ln w="0">
            <a:noFill/>
          </a:ln>
        </p:spPr>
        <p:txBody>
          <a:bodyPr lIns="0" rIns="0" tIns="59040" bIns="0" anchor="t">
            <a:noAutofit/>
          </a:bodyPr>
          <a:p>
            <a:pPr marL="1837800" indent="-134928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Object-oriented</a:t>
            </a:r>
            <a:r>
              <a:rPr b="1" lang="en-IN" sz="40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Programming </a:t>
            </a:r>
            <a:r>
              <a:rPr b="1" lang="en-IN" sz="4000" spc="-9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Language(OOPL)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1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object 4"/>
          <p:cNvSpPr/>
          <p:nvPr/>
        </p:nvSpPr>
        <p:spPr>
          <a:xfrm>
            <a:off x="1018800" y="2139480"/>
            <a:ext cx="5540040" cy="24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2817000"/>
              </a:tabLst>
            </a:pP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rs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ct-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  language</a:t>
            </a:r>
            <a:r>
              <a:rPr b="0" lang="en-IN" sz="32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0" lang="en-IN" sz="3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Smalltalk.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3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OOPL</a:t>
            </a:r>
            <a:r>
              <a:rPr b="0" lang="en-IN" sz="3200" spc="-1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C++,</a:t>
            </a:r>
            <a:r>
              <a:rPr b="0" lang="en-IN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object 5"/>
          <p:cNvSpPr/>
          <p:nvPr/>
        </p:nvSpPr>
        <p:spPr>
          <a:xfrm>
            <a:off x="6827760" y="2139480"/>
            <a:ext cx="222732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mi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ng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2744280" y="951480"/>
            <a:ext cx="44593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Refe</a:t>
            </a:r>
            <a:r>
              <a:rPr b="1" lang="en-IN" sz="4000" spc="-86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ence</a:t>
            </a:r>
            <a:r>
              <a:rPr b="1" lang="en-IN" sz="4000" spc="-20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386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ext</a:t>
            </a:r>
            <a:r>
              <a:rPr b="1" lang="en-IN" sz="40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35" strike="noStrike">
                <a:solidFill>
                  <a:schemeClr val="dk1"/>
                </a:solidFill>
                <a:latin typeface="Times New Roman"/>
              </a:rPr>
              <a:t>B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oo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k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object 4"/>
          <p:cNvSpPr/>
          <p:nvPr/>
        </p:nvSpPr>
        <p:spPr>
          <a:xfrm>
            <a:off x="1018800" y="2142720"/>
            <a:ext cx="8004960" cy="8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Rajib</a:t>
            </a:r>
            <a:r>
              <a:rPr b="0" lang="en-IN" sz="26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Mall,</a:t>
            </a:r>
            <a:r>
              <a:rPr b="0" lang="en-IN" sz="26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Fundamentals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6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Engineering,</a:t>
            </a:r>
            <a:r>
              <a:rPr b="0" lang="en-IN" sz="26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4th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edition,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PHI,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2014.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3389040" y="3105720"/>
            <a:ext cx="3294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6000" spc="-1" strike="noStrike">
                <a:solidFill>
                  <a:schemeClr val="dk1"/>
                </a:solidFill>
                <a:latin typeface="Times New Roman"/>
              </a:rPr>
              <a:t>Thank</a:t>
            </a:r>
            <a:r>
              <a:rPr b="0" lang="en-IN" sz="6000" spc="-1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6000" spc="-26" strike="noStrike">
                <a:solidFill>
                  <a:schemeClr val="dk1"/>
                </a:solidFill>
                <a:latin typeface="Times New Roman"/>
              </a:rPr>
              <a:t>you</a:t>
            </a:r>
            <a:endParaRPr b="0" lang="en-IN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1" name="object 4"/>
          <p:cNvSpPr/>
          <p:nvPr/>
        </p:nvSpPr>
        <p:spPr>
          <a:xfrm>
            <a:off x="457200" y="3886200"/>
            <a:ext cx="9142200" cy="3427200"/>
          </a:xfrm>
          <a:custGeom>
            <a:avLst/>
            <a:gdLst>
              <a:gd name="textAreaLeft" fmla="*/ 0 w 9142200"/>
              <a:gd name="textAreaRight" fmla="*/ 9142560 w 9142200"/>
              <a:gd name="textAreaTop" fmla="*/ 0 h 3427200"/>
              <a:gd name="textAreaBottom" fmla="*/ 3427560 h 3427200"/>
            </a:gdLst>
            <a:ahLst/>
            <a:rect l="textAreaLeft" t="textAreaTop" r="textAreaRight" b="textAreaBottom"/>
            <a:pathLst>
              <a:path w="9142730" h="3427729">
                <a:moveTo>
                  <a:pt x="9142476" y="0"/>
                </a:moveTo>
                <a:lnTo>
                  <a:pt x="0" y="0"/>
                </a:lnTo>
                <a:lnTo>
                  <a:pt x="0" y="3427476"/>
                </a:lnTo>
                <a:lnTo>
                  <a:pt x="9142476" y="3427476"/>
                </a:lnTo>
                <a:lnTo>
                  <a:pt x="914247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3184560" y="2440800"/>
            <a:ext cx="3685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indent="0" algn="ctr">
              <a:lnSpc>
                <a:spcPts val="4294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INTRODUCTION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ts val="5856"/>
              </a:lnSpc>
              <a:buNone/>
            </a:pPr>
            <a:r>
              <a:rPr b="1" lang="en-IN" sz="4900" spc="-7" strike="noStrike">
                <a:solidFill>
                  <a:schemeClr val="dk1"/>
                </a:solidFill>
                <a:latin typeface="Times New Roman"/>
              </a:rPr>
              <a:t>- </a:t>
            </a:r>
            <a:r>
              <a:rPr b="1" lang="en-IN" sz="2700" spc="4" strike="noStrike">
                <a:solidFill>
                  <a:srgbClr val="2207e8"/>
                </a:solidFill>
                <a:latin typeface="Times New Roman"/>
              </a:rPr>
              <a:t>J</a:t>
            </a:r>
            <a:r>
              <a:rPr b="1" lang="en-IN" sz="2700" spc="-361" strike="noStrike">
                <a:solidFill>
                  <a:srgbClr val="2207e8"/>
                </a:solidFill>
                <a:latin typeface="Times New Roman"/>
              </a:rPr>
              <a:t>AV</a:t>
            </a:r>
            <a:r>
              <a:rPr b="1" lang="en-IN" sz="2700" spc="-7" strike="noStrike">
                <a:solidFill>
                  <a:srgbClr val="2207e8"/>
                </a:solidFill>
                <a:latin typeface="Times New Roman"/>
              </a:rPr>
              <a:t>A</a:t>
            </a:r>
            <a:r>
              <a:rPr b="1" lang="en-IN" sz="2700" spc="-157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700" spc="-1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1" lang="en-IN" sz="2700" spc="-12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2700" spc="4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700" spc="-1" strike="noStrike">
                <a:solidFill>
                  <a:schemeClr val="dk1"/>
                </a:solidFill>
                <a:latin typeface="Times New Roman"/>
              </a:rPr>
              <a:t>rt</a:t>
            </a:r>
            <a:r>
              <a:rPr b="1" lang="en-IN" sz="2700" spc="4" strike="noStrike">
                <a:solidFill>
                  <a:schemeClr val="dk1"/>
                </a:solidFill>
                <a:latin typeface="Times New Roman"/>
              </a:rPr>
              <a:t> 1</a:t>
            </a:r>
            <a:r>
              <a:rPr b="1" lang="en-IN" sz="2700" spc="-1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2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sldNum" idx="4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388760" y="1000800"/>
            <a:ext cx="1278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4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opics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sldNum" idx="5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3" name="object 4"/>
          <p:cNvSpPr/>
          <p:nvPr/>
        </p:nvSpPr>
        <p:spPr>
          <a:xfrm>
            <a:off x="993240" y="1772640"/>
            <a:ext cx="8069760" cy="48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  <a:tab algn="l" pos="1371600"/>
                <a:tab algn="l" pos="3692520"/>
                <a:tab algn="l" pos="5934600"/>
                <a:tab algn="l" pos="68353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og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  Environment,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Development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Platforms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239"/>
              </a:spcBef>
              <a:buClr>
                <a:srgbClr val="000000"/>
              </a:buClr>
              <a:buFont typeface="Wingdings" charset="2"/>
              <a:buChar char="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Standard,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Enterprise.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2080" indent="-42984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Font typeface="Wingdings" charset="2"/>
              <a:buChar char=""/>
              <a:tabLst>
                <a:tab algn="l" pos="442080"/>
                <a:tab algn="l" pos="442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JVM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6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compiler,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Bytecode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329000" y="726480"/>
            <a:ext cx="939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195880"/>
          </a:xfrm>
          <a:prstGeom prst="rect">
            <a:avLst/>
          </a:prstGeom>
          <a:noFill/>
          <a:ln w="0">
            <a:noFill/>
          </a:ln>
        </p:spPr>
        <p:txBody>
          <a:bodyPr lIns="0" rIns="0" tIns="293400" bIns="0" anchor="t">
            <a:no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838160"/>
                <a:tab algn="l" pos="2305800"/>
                <a:tab algn="l" pos="3281040"/>
                <a:tab algn="l" pos="4444200"/>
                <a:tab algn="l" pos="5196960"/>
                <a:tab algn="l" pos="5867280"/>
                <a:tab algn="l" pos="7821360"/>
              </a:tabLst>
            </a:pP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eveloped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by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Jame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s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G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os</a:t>
            </a:r>
            <a:r>
              <a:rPr b="1" lang="en-IN" sz="2400" spc="-12" strike="noStrike">
                <a:solidFill>
                  <a:srgbClr val="2207e8"/>
                </a:solidFill>
                <a:latin typeface="Times New Roman"/>
              </a:rPr>
              <a:t>l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i</a:t>
            </a:r>
            <a:r>
              <a:rPr b="1" lang="en-IN" sz="2400" spc="-12" strike="noStrike">
                <a:solidFill>
                  <a:srgbClr val="2207e8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g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Su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Mic</a:t>
            </a:r>
            <a:r>
              <a:rPr b="1" lang="en-IN" sz="2400" spc="-52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osys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tem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0">
              <a:lnSpc>
                <a:spcPct val="100000"/>
              </a:lnSpc>
              <a:spcBef>
                <a:spcPts val="1726"/>
              </a:spcBef>
              <a:buNone/>
              <a:tabLst>
                <a:tab algn="l" pos="354960"/>
                <a:tab algn="l" pos="355680"/>
                <a:tab algn="l" pos="1838160"/>
                <a:tab algn="l" pos="2305800"/>
                <a:tab algn="l" pos="3281040"/>
                <a:tab algn="l" pos="4444200"/>
                <a:tab algn="l" pos="5196960"/>
                <a:tab algn="l" pos="5867280"/>
                <a:tab algn="l" pos="782136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1991.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4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0" lang="en-IN" sz="24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initially</a:t>
            </a:r>
            <a:r>
              <a:rPr b="0" lang="en-IN" sz="2400" spc="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Oak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,”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renamed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“Java”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1995.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>
              <a:lnSpc>
                <a:spcPts val="4609"/>
              </a:lnSpc>
              <a:spcBef>
                <a:spcPts val="43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17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target</a:t>
            </a:r>
            <a:r>
              <a:rPr b="0" lang="en-IN" sz="2400" spc="1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400" spc="17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400" spc="1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400" spc="1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400" spc="17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write</a:t>
            </a:r>
            <a:r>
              <a:rPr b="1" lang="en-IN" sz="2400" spc="18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18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r>
              <a:rPr b="1" lang="en-IN" sz="2400" spc="18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once</a:t>
            </a:r>
            <a:r>
              <a:rPr b="1" lang="en-IN" sz="2400" spc="1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2400" spc="18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then</a:t>
            </a:r>
            <a:r>
              <a:rPr b="1" lang="en-IN" sz="2400" spc="1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run </a:t>
            </a:r>
            <a:r>
              <a:rPr b="1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this</a:t>
            </a:r>
            <a:r>
              <a:rPr b="1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r>
              <a:rPr b="1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on</a:t>
            </a:r>
            <a:r>
              <a:rPr b="1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multiple</a:t>
            </a:r>
            <a:r>
              <a:rPr b="1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operating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systems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.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WORA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429840" indent="-417960">
              <a:lnSpc>
                <a:spcPct val="100000"/>
              </a:lnSpc>
              <a:spcBef>
                <a:spcPts val="1860"/>
              </a:spcBef>
              <a:buClr>
                <a:srgbClr val="000000"/>
              </a:buClr>
              <a:buFont typeface="Arial MT"/>
              <a:buChar char="•"/>
              <a:tabLst>
                <a:tab algn="l" pos="429840"/>
                <a:tab algn="l" pos="43056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programming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language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>
              <a:lnSpc>
                <a:spcPct val="100000"/>
              </a:lnSpc>
              <a:spcBef>
                <a:spcPts val="115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4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compiler,</a:t>
            </a:r>
            <a:r>
              <a:rPr b="0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core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libraries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runtime</a:t>
            </a:r>
            <a:r>
              <a:rPr b="0" lang="en-IN" sz="24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(Java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virtual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machine(JVM)).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sldNum" idx="5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pic>
        <p:nvPicPr>
          <p:cNvPr id="771" name="object 3" descr=""/>
          <p:cNvPicPr/>
          <p:nvPr/>
        </p:nvPicPr>
        <p:blipFill>
          <a:blip r:embed="rId2"/>
          <a:stretch/>
        </p:blipFill>
        <p:spPr>
          <a:xfrm>
            <a:off x="1600200" y="2209680"/>
            <a:ext cx="6906240" cy="3809520"/>
          </a:xfrm>
          <a:prstGeom prst="rect">
            <a:avLst/>
          </a:prstGeom>
          <a:ln w="0">
            <a:noFill/>
          </a:ln>
        </p:spPr>
      </p:pic>
      <p:sp>
        <p:nvSpPr>
          <p:cNvPr id="773" name="PlaceHolder 2"/>
          <p:cNvSpPr>
            <a:spLocks noGrp="1"/>
          </p:cNvSpPr>
          <p:nvPr>
            <p:ph type="sldNum" idx="5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519800" y="1000800"/>
            <a:ext cx="1016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JV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76" name="object 4"/>
          <p:cNvGrpSpPr/>
          <p:nvPr/>
        </p:nvGrpSpPr>
        <p:grpSpPr>
          <a:xfrm>
            <a:off x="457200" y="3886200"/>
            <a:ext cx="9143640" cy="3428640"/>
            <a:chOff x="457200" y="3886200"/>
            <a:chExt cx="9143640" cy="3428640"/>
          </a:xfrm>
        </p:grpSpPr>
        <p:sp>
          <p:nvSpPr>
            <p:cNvPr id="777" name="object 5"/>
            <p:cNvSpPr/>
            <p:nvPr/>
          </p:nvSpPr>
          <p:spPr>
            <a:xfrm>
              <a:off x="457200" y="3886200"/>
              <a:ext cx="9143640" cy="3428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3428640"/>
                <a:gd name="textAreaBottom" fmla="*/ 3429000 h 3428640"/>
              </a:gdLst>
              <a:ahLst/>
              <a:rect l="textAreaLeft" t="textAreaTop" r="textAreaRight" b="textAreaBottom"/>
              <a:pathLst>
                <a:path w="9144000" h="3429000">
                  <a:moveTo>
                    <a:pt x="0" y="0"/>
                  </a:moveTo>
                  <a:lnTo>
                    <a:pt x="0" y="3428999"/>
                  </a:lnTo>
                  <a:lnTo>
                    <a:pt x="9143999" y="3428999"/>
                  </a:lnTo>
                  <a:lnTo>
                    <a:pt x="9143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8" name="object 6"/>
            <p:cNvSpPr/>
            <p:nvPr/>
          </p:nvSpPr>
          <p:spPr>
            <a:xfrm>
              <a:off x="1348560" y="4626720"/>
              <a:ext cx="7702200" cy="16920"/>
            </a:xfrm>
            <a:custGeom>
              <a:avLst/>
              <a:gdLst>
                <a:gd name="textAreaLeft" fmla="*/ 0 w 7702200"/>
                <a:gd name="textAreaRight" fmla="*/ 7702560 w 770220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7702550" h="17145">
                  <a:moveTo>
                    <a:pt x="7702295" y="16763"/>
                  </a:moveTo>
                  <a:lnTo>
                    <a:pt x="7702295" y="0"/>
                  </a:lnTo>
                  <a:lnTo>
                    <a:pt x="0" y="0"/>
                  </a:lnTo>
                  <a:lnTo>
                    <a:pt x="0" y="16763"/>
                  </a:lnTo>
                  <a:lnTo>
                    <a:pt x="7702295" y="167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79" name="object 7"/>
          <p:cNvSpPr/>
          <p:nvPr/>
        </p:nvSpPr>
        <p:spPr>
          <a:xfrm>
            <a:off x="993240" y="2215440"/>
            <a:ext cx="8071200" cy="44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run-time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Virtual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Machine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virtual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because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provides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 machine interface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i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does </a:t>
            </a:r>
            <a:r>
              <a:rPr b="0" i="1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not </a:t>
            </a:r>
            <a:r>
              <a:rPr b="0" i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depend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 on</a:t>
            </a:r>
            <a:r>
              <a:rPr b="0" i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operating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and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machine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hardware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architecture.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WORA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(Write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Once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Run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Anywhere)p rograms.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3"/>
          <p:cNvSpPr>
            <a:spLocks noGrp="1"/>
          </p:cNvSpPr>
          <p:nvPr>
            <p:ph type="sldNum" idx="5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3763800" y="1000800"/>
            <a:ext cx="2527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JVM(contd.)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object 5"/>
          <p:cNvSpPr/>
          <p:nvPr/>
        </p:nvSpPr>
        <p:spPr>
          <a:xfrm>
            <a:off x="993240" y="1709280"/>
            <a:ext cx="8071200" cy="46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4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compile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program,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get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.class</a:t>
            </a:r>
            <a:r>
              <a:rPr b="1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file(bytecode)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executable.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interprets</a:t>
            </a:r>
            <a:r>
              <a:rPr b="1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.class</a:t>
            </a:r>
            <a:r>
              <a:rPr b="1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1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1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machine</a:t>
            </a:r>
            <a:r>
              <a:rPr b="1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depending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operating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hardware.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executes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like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machine.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responsible</a:t>
            </a:r>
            <a:r>
              <a:rPr b="0" lang="en-IN" sz="24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1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collection,</a:t>
            </a:r>
            <a:r>
              <a:rPr b="1" lang="en-IN" sz="24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array</a:t>
            </a:r>
            <a:r>
              <a:rPr b="1" lang="en-IN" sz="24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bond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checking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platform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indepenedent.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sldNum" idx="5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pic>
        <p:nvPicPr>
          <p:cNvPr id="789" name="object 3" descr=""/>
          <p:cNvPicPr/>
          <p:nvPr/>
        </p:nvPicPr>
        <p:blipFill>
          <a:blip r:embed="rId2"/>
          <a:stretch/>
        </p:blipFill>
        <p:spPr>
          <a:xfrm>
            <a:off x="1447920" y="2209680"/>
            <a:ext cx="7162560" cy="3200040"/>
          </a:xfrm>
          <a:prstGeom prst="rect">
            <a:avLst/>
          </a:prstGeom>
          <a:ln w="0">
            <a:noFill/>
          </a:ln>
        </p:spPr>
      </p:pic>
      <p:sp>
        <p:nvSpPr>
          <p:cNvPr id="791" name="PlaceHolder 2"/>
          <p:cNvSpPr>
            <a:spLocks noGrp="1"/>
          </p:cNvSpPr>
          <p:nvPr>
            <p:ph type="sldNum" idx="6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649880" y="633600"/>
            <a:ext cx="67554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2" strike="noStrike">
                <a:solidFill>
                  <a:schemeClr val="dk1"/>
                </a:solidFill>
                <a:latin typeface="Times New Roman"/>
              </a:rPr>
              <a:t>FOD-Top-down</a:t>
            </a:r>
            <a:r>
              <a:rPr b="1" lang="en-IN" sz="40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decomposition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 idx="2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BEF2432D-4AB7-4237-906D-6C6264EB930B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object 4"/>
          <p:cNvSpPr/>
          <p:nvPr/>
        </p:nvSpPr>
        <p:spPr>
          <a:xfrm>
            <a:off x="1043280" y="1684440"/>
            <a:ext cx="8020800" cy="39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system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starting level(high level)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viewed as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black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box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 provides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certain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services (also known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high-level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functions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users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 algn="just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8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refined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sub-functions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 algn="just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these sub-functions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may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split into </a:t>
            </a:r>
            <a:r>
              <a:rPr b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more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detailed</a:t>
            </a:r>
            <a:r>
              <a:rPr b="1" lang="en-IN" sz="28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subfunctions</a:t>
            </a:r>
            <a:r>
              <a:rPr b="1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83520" y="1000800"/>
            <a:ext cx="889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JR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sldNum" idx="6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6" name="object 4"/>
          <p:cNvSpPr/>
          <p:nvPr/>
        </p:nvSpPr>
        <p:spPr>
          <a:xfrm>
            <a:off x="993240" y="2474640"/>
            <a:ext cx="8071200" cy="39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960" bIns="0" anchor="t">
            <a:spAutoFit/>
          </a:bodyPr>
          <a:p>
            <a:pPr marL="354960" indent="-343080" algn="just">
              <a:lnSpc>
                <a:spcPts val="2809"/>
              </a:lnSpc>
              <a:spcBef>
                <a:spcPts val="45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installation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package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600" spc="6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provides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2207e8"/>
                </a:solidFill>
                <a:latin typeface="Times New Roman"/>
              </a:rPr>
              <a:t>environment to </a:t>
            </a:r>
            <a:r>
              <a:rPr b="1" i="1" lang="en-IN" sz="2600" spc="-1" strike="noStrike">
                <a:solidFill>
                  <a:srgbClr val="2207e8"/>
                </a:solidFill>
                <a:latin typeface="Times New Roman"/>
              </a:rPr>
              <a:t>only </a:t>
            </a:r>
            <a:r>
              <a:rPr b="1" i="1" lang="en-IN" sz="2600" spc="-7" strike="noStrike">
                <a:solidFill>
                  <a:srgbClr val="2207e8"/>
                </a:solidFill>
                <a:latin typeface="Times New Roman"/>
              </a:rPr>
              <a:t>run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(not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develop)the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(or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application)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onto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your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machine.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tabLst>
                <a:tab algn="l" pos="355680"/>
              </a:tabLst>
            </a:pP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809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JRE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only used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 END-USERS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who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only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wants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run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tabLst>
                <a:tab algn="l" pos="355680"/>
              </a:tabLst>
            </a:pP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809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JDK, along with the Java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Virtual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Machine (JVM) and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JRE,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developers to program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run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applications.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4557600" y="1000800"/>
            <a:ext cx="939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JD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K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sldNum" idx="6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1" name="object 4"/>
          <p:cNvSpPr/>
          <p:nvPr/>
        </p:nvSpPr>
        <p:spPr>
          <a:xfrm>
            <a:off x="993240" y="2035440"/>
            <a:ext cx="8073000" cy="42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 anchor="t">
            <a:spAutoFit/>
          </a:bodyPr>
          <a:p>
            <a:pPr marL="354960" indent="-343080" algn="just">
              <a:lnSpc>
                <a:spcPts val="3019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Development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Kit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(JDK)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software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development environment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developing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applications.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includes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Runtime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Environment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(JRE)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30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13226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interpreter/loader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Java)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30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ile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ava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archive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jar)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30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tati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tools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needed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development.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4557600" y="1000800"/>
            <a:ext cx="939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JD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K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4" name="object 4"/>
          <p:cNvSpPr/>
          <p:nvPr/>
        </p:nvSpPr>
        <p:spPr>
          <a:xfrm>
            <a:off x="993240" y="2078280"/>
            <a:ext cx="8068680" cy="13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243800"/>
                <a:tab algn="l" pos="2706840"/>
                <a:tab algn="l" pos="3377520"/>
                <a:tab algn="l" pos="5544360"/>
                <a:tab algn="l" pos="6079320"/>
                <a:tab algn="l" pos="74829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5" strike="noStrike">
                <a:solidFill>
                  <a:srgbClr val="2207e8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nv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i</a:t>
            </a:r>
            <a:r>
              <a:rPr b="1" lang="en-IN" sz="2800" spc="-60" strike="noStrike">
                <a:solidFill>
                  <a:srgbClr val="2207e8"/>
                </a:solidFill>
                <a:latin typeface="Times New Roman"/>
              </a:rPr>
              <a:t>r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on</a:t>
            </a:r>
            <a:r>
              <a:rPr b="1" lang="en-IN" sz="2800" spc="-12" strike="noStrike">
                <a:solidFill>
                  <a:srgbClr val="2207e8"/>
                </a:solidFill>
                <a:latin typeface="Times New Roman"/>
              </a:rPr>
              <a:t>m</a:t>
            </a:r>
            <a:r>
              <a:rPr b="1" lang="en-IN" sz="2800" spc="-15" strike="noStrike">
                <a:solidFill>
                  <a:srgbClr val="2207e8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n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t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to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d</a:t>
            </a:r>
            <a:r>
              <a:rPr b="1" lang="en-IN" sz="2800" spc="-15" strike="noStrike">
                <a:solidFill>
                  <a:srgbClr val="c00000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v</a:t>
            </a:r>
            <a:r>
              <a:rPr b="1" lang="en-IN" sz="2800" spc="-15" strike="noStrike">
                <a:solidFill>
                  <a:srgbClr val="c00000"/>
                </a:solidFill>
                <a:latin typeface="Times New Roman"/>
              </a:rPr>
              <a:t>e</a:t>
            </a:r>
            <a:r>
              <a:rPr b="1" lang="en-IN" sz="2800" spc="-7" strike="noStrike">
                <a:solidFill>
                  <a:srgbClr val="c00000"/>
                </a:solidFill>
                <a:latin typeface="Times New Roman"/>
              </a:rPr>
              <a:t>l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o</a:t>
            </a:r>
            <a:r>
              <a:rPr b="1" lang="en-IN" sz="2800" spc="-7" strike="noStrike">
                <a:solidFill>
                  <a:srgbClr val="c00000"/>
                </a:solidFill>
                <a:latin typeface="Times New Roman"/>
              </a:rPr>
              <a:t>p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	</a:t>
            </a:r>
            <a:r>
              <a:rPr b="1" lang="en-IN" sz="2800" spc="-15" strike="noStrike">
                <a:solidFill>
                  <a:srgbClr val="2207e8"/>
                </a:solidFill>
                <a:latin typeface="Times New Roman"/>
              </a:rPr>
              <a:t>a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n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d  execute(run)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JDK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kit(or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package) which includes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things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object 5"/>
          <p:cNvSpPr/>
          <p:nvPr/>
        </p:nvSpPr>
        <p:spPr>
          <a:xfrm>
            <a:off x="6877440" y="3522960"/>
            <a:ext cx="218736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918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object 6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object 7"/>
          <p:cNvSpPr/>
          <p:nvPr/>
        </p:nvSpPr>
        <p:spPr>
          <a:xfrm>
            <a:off x="1450440" y="3522960"/>
            <a:ext cx="521568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–"/>
              <a:tabLst>
                <a:tab algn="l" pos="299880"/>
                <a:tab algn="l" pos="2313360"/>
                <a:tab algn="l" pos="3646800"/>
                <a:tab algn="l" pos="4890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7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ls(t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ov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  develop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your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2998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JRE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(to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execute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your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3"/>
          <p:cNvSpPr>
            <a:spLocks noGrp="1"/>
          </p:cNvSpPr>
          <p:nvPr>
            <p:ph type="sldNum" idx="6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0" name="object 8"/>
          <p:cNvSpPr/>
          <p:nvPr/>
        </p:nvSpPr>
        <p:spPr>
          <a:xfrm>
            <a:off x="993240" y="5388480"/>
            <a:ext cx="530316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JDK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Developers.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3876480" y="1000800"/>
            <a:ext cx="23022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Jvm</a:t>
            </a:r>
            <a:r>
              <a:rPr b="1" lang="en-IN" sz="36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jre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jdk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13" name="object 4" descr=""/>
          <p:cNvPicPr/>
          <p:nvPr/>
        </p:nvPicPr>
        <p:blipFill>
          <a:blip r:embed="rId2"/>
          <a:stretch/>
        </p:blipFill>
        <p:spPr>
          <a:xfrm>
            <a:off x="1371600" y="2453760"/>
            <a:ext cx="6077520" cy="3337200"/>
          </a:xfrm>
          <a:prstGeom prst="rect">
            <a:avLst/>
          </a:prstGeom>
          <a:ln w="0">
            <a:noFill/>
          </a:ln>
        </p:spPr>
      </p:pic>
      <p:sp>
        <p:nvSpPr>
          <p:cNvPr id="815" name="PlaceHolder 3"/>
          <p:cNvSpPr>
            <a:spLocks noGrp="1"/>
          </p:cNvSpPr>
          <p:nvPr>
            <p:ph type="sldNum" idx="6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993240" y="1000800"/>
            <a:ext cx="6781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between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JDK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and JRE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18" name="object 4" descr=""/>
          <p:cNvPicPr/>
          <p:nvPr/>
        </p:nvPicPr>
        <p:blipFill>
          <a:blip r:embed="rId2"/>
          <a:stretch/>
        </p:blipFill>
        <p:spPr>
          <a:xfrm>
            <a:off x="1447920" y="1981080"/>
            <a:ext cx="6315120" cy="4914360"/>
          </a:xfrm>
          <a:prstGeom prst="rect">
            <a:avLst/>
          </a:prstGeom>
          <a:ln w="0">
            <a:noFill/>
          </a:ln>
        </p:spPr>
      </p:pic>
      <p:sp>
        <p:nvSpPr>
          <p:cNvPr id="820" name="PlaceHolder 3"/>
          <p:cNvSpPr>
            <a:spLocks noGrp="1"/>
          </p:cNvSpPr>
          <p:nvPr>
            <p:ph type="sldNum" idx="7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1357200" y="1000800"/>
            <a:ext cx="6485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Programming Environment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object 5"/>
          <p:cNvSpPr/>
          <p:nvPr/>
        </p:nvSpPr>
        <p:spPr>
          <a:xfrm>
            <a:off x="993240" y="2001240"/>
            <a:ext cx="8069400" cy="39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is a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concurrent,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class-based, object-oriented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programming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800" spc="7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runtime</a:t>
            </a:r>
            <a:r>
              <a:rPr b="1" lang="en-IN" sz="2800" spc="6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environment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consisting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23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ngu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API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ecificati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18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irt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ecificati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sldNum" idx="7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2712240" y="1000800"/>
            <a:ext cx="4632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Platforms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 type="sldNum" idx="7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1" name="PlaceHolder 4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122080"/>
          </a:xfrm>
          <a:prstGeom prst="rect">
            <a:avLst/>
          </a:prstGeom>
          <a:noFill/>
          <a:ln w="0">
            <a:noFill/>
          </a:ln>
        </p:spPr>
        <p:txBody>
          <a:bodyPr lIns="0" rIns="0" tIns="298800" bIns="0" anchor="t">
            <a:no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All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platforms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consist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of</a:t>
            </a:r>
            <a:r>
              <a:rPr b="0" lang="en-IN" sz="28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2800" spc="70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21" strike="noStrike">
                <a:solidFill>
                  <a:schemeClr val="dk1"/>
                </a:solidFill>
                <a:latin typeface="Times New Roman"/>
              </a:rPr>
              <a:t>Virtual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Machine (JVM)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and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an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Application </a:t>
            </a:r>
            <a:r>
              <a:rPr b="1" lang="en-IN" sz="2800" spc="-12" strike="noStrike">
                <a:solidFill>
                  <a:schemeClr val="dk1"/>
                </a:solidFill>
                <a:latin typeface="Times New Roman"/>
              </a:rPr>
              <a:t>Programming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 interface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(API).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Virtual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Machine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program, for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particular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hardware and software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platform,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runs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technology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applications.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API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components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you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can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756360" indent="0">
              <a:lnSpc>
                <a:spcPct val="100000"/>
              </a:lnSpc>
              <a:spcBef>
                <a:spcPts val="1440"/>
              </a:spcBef>
              <a:buNone/>
              <a:tabLst>
                <a:tab algn="l" pos="757080"/>
              </a:tabLst>
            </a:pPr>
            <a:r>
              <a:rPr b="0" i="1" lang="en-IN" sz="2400" spc="-1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0" i="1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i="1" lang="en-IN" sz="2400" spc="-15" strike="noStrike">
                <a:solidFill>
                  <a:schemeClr val="dk1"/>
                </a:solidFill>
                <a:latin typeface="Times New Roman"/>
              </a:rPr>
              <a:t> create</a:t>
            </a:r>
            <a:r>
              <a:rPr b="0" i="1" lang="en-IN" sz="24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chemeClr val="dk1"/>
                </a:solidFill>
                <a:latin typeface="Times New Roman"/>
              </a:rPr>
              <a:t>other</a:t>
            </a:r>
            <a:r>
              <a:rPr b="0" i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400" spc="-15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0" i="1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chemeClr val="dk1"/>
                </a:solidFill>
                <a:latin typeface="Times New Roman"/>
              </a:rPr>
              <a:t>components</a:t>
            </a:r>
            <a:r>
              <a:rPr b="0" i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chemeClr val="dk1"/>
                </a:solidFill>
                <a:latin typeface="Times New Roman"/>
              </a:rPr>
              <a:t>or </a:t>
            </a:r>
            <a:r>
              <a:rPr b="0" i="1" lang="en-IN" sz="2400" spc="-1" strike="noStrike">
                <a:solidFill>
                  <a:schemeClr val="dk1"/>
                </a:solidFill>
                <a:latin typeface="Times New Roman"/>
              </a:rPr>
              <a:t>applications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2712240" y="1000800"/>
            <a:ext cx="4632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Platforms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173560"/>
          </a:xfrm>
          <a:prstGeom prst="rect">
            <a:avLst/>
          </a:prstGeom>
          <a:noFill/>
          <a:ln w="0">
            <a:noFill/>
          </a:ln>
        </p:spPr>
        <p:txBody>
          <a:bodyPr lIns="0" rIns="0" tIns="756000" bIns="0" anchor="t">
            <a:noAutofit/>
          </a:bodyPr>
          <a:p>
            <a:pPr marL="35496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platform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particular </a:t>
            </a:r>
            <a:r>
              <a:rPr b="0" lang="en-IN" sz="2800" spc="-6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chemeClr val="dk1"/>
                </a:solidFill>
                <a:latin typeface="Times New Roman"/>
              </a:rPr>
              <a:t>environment in which Java programming </a:t>
            </a:r>
            <a:r>
              <a:rPr b="1" i="1" lang="en-IN" sz="2800" spc="-1" strike="noStrike">
                <a:solidFill>
                  <a:schemeClr val="dk1"/>
                </a:solidFill>
                <a:latin typeface="Times New Roman"/>
              </a:rPr>
              <a:t>language </a:t>
            </a:r>
            <a:r>
              <a:rPr b="1" i="1" lang="en-IN" sz="28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chemeClr val="dk1"/>
                </a:solidFill>
                <a:latin typeface="Times New Roman"/>
              </a:rPr>
              <a:t>applications</a:t>
            </a:r>
            <a:r>
              <a:rPr b="1" i="1" lang="en-IN" sz="28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chemeClr val="dk1"/>
                </a:solidFill>
                <a:latin typeface="Times New Roman"/>
              </a:rPr>
              <a:t>run.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1638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Platform,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Standard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Edition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SE)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Platform,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Enterprise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Edition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(Java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EE)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18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Platform, Micro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Edition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(Java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ME)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FX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 type="sldNum" idx="7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536040" y="758520"/>
            <a:ext cx="7472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1" lang="en-IN" sz="32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Platforms</a:t>
            </a:r>
            <a:r>
              <a:rPr b="1" lang="en-IN" sz="32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Standard</a:t>
            </a:r>
            <a:r>
              <a:rPr b="1" lang="en-IN" sz="32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Edition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966920"/>
          </a:xfrm>
          <a:prstGeom prst="rect">
            <a:avLst/>
          </a:prstGeom>
          <a:noFill/>
          <a:ln w="0">
            <a:noFill/>
          </a:ln>
        </p:spPr>
        <p:txBody>
          <a:bodyPr lIns="0" rIns="0" tIns="376920" bIns="0" anchor="t">
            <a:noAutofit/>
          </a:bodyPr>
          <a:p>
            <a:pPr marL="354960" indent="-343080" algn="just">
              <a:lnSpc>
                <a:spcPct val="8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When most people think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 the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Java programming language,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they</a:t>
            </a:r>
            <a:r>
              <a:rPr b="0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think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 the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SE (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Standard</a:t>
            </a:r>
            <a:r>
              <a:rPr b="1" lang="en-IN" sz="2400" spc="4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Edition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)</a:t>
            </a:r>
            <a:r>
              <a:rPr b="0" lang="en-IN" sz="2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API.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6"/>
              </a:spcBef>
              <a:buNone/>
              <a:tabLst>
                <a:tab algn="l" pos="355680"/>
              </a:tabLst>
            </a:pPr>
            <a:endParaRPr b="0" lang="en-IN" sz="25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ts val="2591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SE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's</a:t>
            </a:r>
            <a:r>
              <a:rPr b="0" lang="en-IN" sz="2400" spc="3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API</a:t>
            </a:r>
            <a:r>
              <a:rPr b="0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provides</a:t>
            </a:r>
            <a:r>
              <a:rPr b="1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core</a:t>
            </a:r>
            <a:r>
              <a:rPr b="1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functionality</a:t>
            </a:r>
            <a:r>
              <a:rPr b="1" lang="en-IN" sz="2400" spc="36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2400" spc="38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Java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0">
              <a:lnSpc>
                <a:spcPts val="2591"/>
              </a:lnSpc>
              <a:buNone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programming</a:t>
            </a:r>
            <a:r>
              <a:rPr b="0" lang="en-IN" sz="24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language.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6"/>
              </a:spcBef>
              <a:buNone/>
              <a:tabLst>
                <a:tab algn="l" pos="354960"/>
                <a:tab algn="l" pos="355680"/>
              </a:tabLst>
            </a:pPr>
            <a:endParaRPr b="0" lang="en-IN" sz="30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80000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It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defines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everything from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basic types and objects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 the 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programming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language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to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high-level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classes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for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networking, 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security,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database access, graphical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user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interface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(GUI) development,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XML</a:t>
            </a:r>
            <a:r>
              <a:rPr b="0" lang="en-IN" sz="2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parsing.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6"/>
              </a:spcBef>
              <a:buNone/>
              <a:tabLst>
                <a:tab algn="l" pos="355680"/>
              </a:tabLst>
            </a:pPr>
            <a:endParaRPr b="0" lang="en-IN" sz="30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80000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SE platform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consists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of a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virtual machine, development </a:t>
            </a:r>
            <a:r>
              <a:rPr b="1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tools,</a:t>
            </a:r>
            <a:r>
              <a:rPr b="1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deployment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technologies,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other</a:t>
            </a:r>
            <a:r>
              <a:rPr b="1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2400" spc="58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libraries </a:t>
            </a:r>
            <a:r>
              <a:rPr b="1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toolkits</a:t>
            </a:r>
            <a:r>
              <a:rPr b="1" lang="en-IN" sz="24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commonly</a:t>
            </a:r>
            <a:r>
              <a:rPr b="0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used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technology</a:t>
            </a:r>
            <a:r>
              <a:rPr b="0" lang="en-IN" sz="24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applications.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sldNum" idx="7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840600" y="1183680"/>
            <a:ext cx="7968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100" spc="-7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1" lang="en-IN" sz="3100" spc="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100" spc="-7" strike="noStrike">
                <a:solidFill>
                  <a:schemeClr val="dk1"/>
                </a:solidFill>
                <a:latin typeface="Times New Roman"/>
              </a:rPr>
              <a:t>Platforms</a:t>
            </a:r>
            <a:r>
              <a:rPr b="1" lang="en-IN" sz="31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–Enterprise</a:t>
            </a:r>
            <a:r>
              <a:rPr b="1" lang="en-IN" sz="36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Edition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 type="sldNum" idx="8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685480"/>
          </a:xfrm>
          <a:prstGeom prst="rect">
            <a:avLst/>
          </a:prstGeom>
          <a:noFill/>
          <a:ln w="0">
            <a:noFill/>
          </a:ln>
        </p:spPr>
        <p:txBody>
          <a:bodyPr lIns="0" rIns="0" tIns="1267920" bIns="0" anchor="t">
            <a:noAutofit/>
          </a:bodyPr>
          <a:p>
            <a:pPr marL="35496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800" spc="3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800" spc="4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EE</a:t>
            </a:r>
            <a:r>
              <a:rPr b="0" lang="en-IN" sz="2800" spc="4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Enterprise</a:t>
            </a:r>
            <a:r>
              <a:rPr b="1" lang="en-IN" sz="2800" spc="40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Edition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)</a:t>
            </a:r>
            <a:r>
              <a:rPr b="0" lang="en-IN" sz="2800" spc="4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platform</a:t>
            </a:r>
            <a:r>
              <a:rPr b="0" lang="en-IN" sz="2800" spc="40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800" spc="4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built </a:t>
            </a:r>
            <a:r>
              <a:rPr b="0" lang="en-IN" sz="2800" spc="-69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on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top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SE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 platform.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45"/>
              </a:spcBef>
              <a:buNone/>
              <a:tabLst>
                <a:tab algn="l" pos="355680"/>
              </a:tabLst>
            </a:pPr>
            <a:endParaRPr b="0" lang="en-IN" sz="405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The Java EE platform provides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an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API and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runtime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 environment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for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developing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and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running </a:t>
            </a:r>
            <a:r>
              <a:rPr b="1" lang="en-IN" sz="2800" spc="-12" strike="noStrike">
                <a:solidFill>
                  <a:schemeClr val="dk1"/>
                </a:solidFill>
                <a:latin typeface="Times New Roman"/>
              </a:rPr>
              <a:t>large-scale,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chemeClr val="dk1"/>
                </a:solidFill>
                <a:latin typeface="Times New Roman"/>
              </a:rPr>
              <a:t>multi-tiered,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scalable, </a:t>
            </a:r>
            <a:r>
              <a:rPr b="1" lang="en-IN" sz="2800" spc="-12" strike="noStrike">
                <a:solidFill>
                  <a:schemeClr val="dk1"/>
                </a:solidFill>
                <a:latin typeface="Times New Roman"/>
              </a:rPr>
              <a:t>reliable, 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and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secure 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network </a:t>
            </a:r>
            <a:r>
              <a:rPr b="1" lang="en-IN" sz="2800" spc="-6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applications.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649880" y="968760"/>
            <a:ext cx="67554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2" strike="noStrike">
                <a:solidFill>
                  <a:schemeClr val="dk1"/>
                </a:solidFill>
                <a:latin typeface="Times New Roman"/>
              </a:rPr>
              <a:t>FOD-Top-down</a:t>
            </a:r>
            <a:r>
              <a:rPr b="1" lang="en-IN" sz="40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decomposition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object 4"/>
          <p:cNvSpPr/>
          <p:nvPr/>
        </p:nvSpPr>
        <p:spPr>
          <a:xfrm>
            <a:off x="1043280" y="2001240"/>
            <a:ext cx="802080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Function oriented design inherits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some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properties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structured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where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divide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conquer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methodology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used(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top-down</a:t>
            </a:r>
            <a:r>
              <a:rPr b="1" lang="en-IN" sz="28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approach)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object 5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 idx="27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EEA246CC-DA0F-46C2-A310-6644EAF0F4C5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1165320" y="1260000"/>
            <a:ext cx="7724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Platforms</a:t>
            </a:r>
            <a:r>
              <a:rPr b="1" lang="en-IN" sz="3600" spc="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–Micro</a:t>
            </a:r>
            <a:r>
              <a:rPr b="1" lang="en-IN" sz="36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Edition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sldNum" idx="8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3" name="object 4"/>
          <p:cNvSpPr/>
          <p:nvPr/>
        </p:nvSpPr>
        <p:spPr>
          <a:xfrm>
            <a:off x="993240" y="2367720"/>
            <a:ext cx="807120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ME</a:t>
            </a:r>
            <a:r>
              <a:rPr b="0" lang="en-IN" sz="28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platform</a:t>
            </a:r>
            <a:r>
              <a:rPr b="0" lang="en-IN" sz="28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provides</a:t>
            </a:r>
            <a:r>
              <a:rPr b="0" lang="en-IN" sz="28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API</a:t>
            </a:r>
            <a:r>
              <a:rPr b="0" lang="en-IN" sz="2800" spc="2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small-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object 5"/>
          <p:cNvSpPr/>
          <p:nvPr/>
        </p:nvSpPr>
        <p:spPr>
          <a:xfrm>
            <a:off x="8230680" y="2793960"/>
            <a:ext cx="83412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9576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  s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object 6"/>
          <p:cNvSpPr/>
          <p:nvPr/>
        </p:nvSpPr>
        <p:spPr>
          <a:xfrm>
            <a:off x="1335960" y="2793960"/>
            <a:ext cx="662004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5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footprint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virtual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machine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for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running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programming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applications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on 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devices,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like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mobile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phones.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object 7"/>
          <p:cNvSpPr/>
          <p:nvPr/>
        </p:nvSpPr>
        <p:spPr>
          <a:xfrm>
            <a:off x="993240" y="4799520"/>
            <a:ext cx="806976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 API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subset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SE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API,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along with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special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libraries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useful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for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small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device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application</a:t>
            </a:r>
            <a:r>
              <a:rPr b="1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development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1720080" y="1000800"/>
            <a:ext cx="6614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Development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Platforms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–Java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FX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9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object 5"/>
          <p:cNvSpPr/>
          <p:nvPr/>
        </p:nvSpPr>
        <p:spPr>
          <a:xfrm>
            <a:off x="993240" y="2001240"/>
            <a:ext cx="8073000" cy="32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FX technology is a platform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creating rich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internet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applications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written</a:t>
            </a:r>
            <a:r>
              <a:rPr b="1" lang="en-IN" sz="28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FX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Script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FX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Script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statically-typed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declarative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compiled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technology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bytecode,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run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VM.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sldNum" idx="8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19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3574800" y="1000800"/>
            <a:ext cx="2905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Compiler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sldNum" idx="8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7" name="object 4"/>
          <p:cNvSpPr/>
          <p:nvPr/>
        </p:nvSpPr>
        <p:spPr>
          <a:xfrm>
            <a:off x="993240" y="1856160"/>
            <a:ext cx="8072280" cy="44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programming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language.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18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compiled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using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javac</a:t>
            </a:r>
            <a:r>
              <a:rPr b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command.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Command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compilation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2061"/>
              </a:spcBef>
              <a:tabLst>
                <a:tab algn="l" pos="354960"/>
                <a:tab algn="l" pos="35568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javac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Programname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.java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output</a:t>
            </a:r>
            <a:r>
              <a:rPr b="0" lang="en-IN" sz="26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compiling</a:t>
            </a:r>
            <a:r>
              <a:rPr b="0" lang="en-IN" sz="26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6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executable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code.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bytecode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(Programname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.class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pic>
        <p:nvPicPr>
          <p:cNvPr id="869" name="object 3" descr=""/>
          <p:cNvPicPr/>
          <p:nvPr/>
        </p:nvPicPr>
        <p:blipFill>
          <a:blip r:embed="rId2"/>
          <a:stretch/>
        </p:blipFill>
        <p:spPr>
          <a:xfrm>
            <a:off x="1315080" y="2666880"/>
            <a:ext cx="7429320" cy="1819440"/>
          </a:xfrm>
          <a:prstGeom prst="rect">
            <a:avLst/>
          </a:prstGeom>
          <a:ln w="0">
            <a:noFill/>
          </a:ln>
        </p:spPr>
      </p:pic>
      <p:sp>
        <p:nvSpPr>
          <p:cNvPr id="870" name="object 4"/>
          <p:cNvSpPr/>
          <p:nvPr/>
        </p:nvSpPr>
        <p:spPr>
          <a:xfrm>
            <a:off x="1436760" y="4364280"/>
            <a:ext cx="212184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Program.java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sldNum" idx="8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3" name="object 5"/>
          <p:cNvSpPr/>
          <p:nvPr/>
        </p:nvSpPr>
        <p:spPr>
          <a:xfrm>
            <a:off x="6897240" y="4364280"/>
            <a:ext cx="217944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2" strike="noStrike">
                <a:solidFill>
                  <a:srgbClr val="2207e8"/>
                </a:solidFill>
                <a:latin typeface="Times New Roman"/>
              </a:rPr>
              <a:t>Program.class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2279520" y="1000800"/>
            <a:ext cx="54968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Java’s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Magic:</a:t>
            </a:r>
            <a:r>
              <a:rPr b="1" lang="en-IN" sz="36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Bytecode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6" name="object 4"/>
          <p:cNvSpPr/>
          <p:nvPr/>
        </p:nvSpPr>
        <p:spPr>
          <a:xfrm>
            <a:off x="3686400" y="3473280"/>
            <a:ext cx="5364000" cy="16920"/>
          </a:xfrm>
          <a:custGeom>
            <a:avLst/>
            <a:gdLst>
              <a:gd name="textAreaLeft" fmla="*/ 0 w 5364000"/>
              <a:gd name="textAreaRight" fmla="*/ 5364360 w 5364000"/>
              <a:gd name="textAreaTop" fmla="*/ 0 h 16920"/>
              <a:gd name="textAreaBottom" fmla="*/ 17280 h 16920"/>
            </a:gdLst>
            <a:ahLst/>
            <a:rect l="textAreaLeft" t="textAreaTop" r="textAreaRight" b="textAreaBottom"/>
            <a:pathLst>
              <a:path w="5364480" h="17145">
                <a:moveTo>
                  <a:pt x="5364479" y="16763"/>
                </a:moveTo>
                <a:lnTo>
                  <a:pt x="5364479" y="0"/>
                </a:lnTo>
                <a:lnTo>
                  <a:pt x="0" y="0"/>
                </a:lnTo>
                <a:lnTo>
                  <a:pt x="0" y="16763"/>
                </a:lnTo>
                <a:lnTo>
                  <a:pt x="5364479" y="1676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7" name="object 5"/>
          <p:cNvSpPr/>
          <p:nvPr/>
        </p:nvSpPr>
        <p:spPr>
          <a:xfrm>
            <a:off x="993240" y="1627560"/>
            <a:ext cx="8072280" cy="44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output of compiling the java code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is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not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executable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code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bytecode.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Bytecode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highly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optimized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600" spc="6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instructions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designed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executed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by the Java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run-time system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which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Virtual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Machine</a:t>
            </a:r>
            <a:r>
              <a:rPr b="0" i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(JVM).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designed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interpreter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bytecode.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Bytecode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 file.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 type="sldNum" idx="9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3370680" y="1000800"/>
            <a:ext cx="3313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Bytecode(contd.)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sldNum" idx="9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4" name="object 4"/>
          <p:cNvSpPr/>
          <p:nvPr/>
        </p:nvSpPr>
        <p:spPr>
          <a:xfrm>
            <a:off x="993240" y="1792800"/>
            <a:ext cx="8071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Translating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Java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program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into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bytecode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makes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it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much easier to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1" lang="en-IN" sz="2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1" lang="en-IN" sz="22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wide</a:t>
            </a:r>
            <a:r>
              <a:rPr b="1" lang="en-IN" sz="2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variety</a:t>
            </a:r>
            <a:r>
              <a:rPr b="1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2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environments</a:t>
            </a:r>
            <a:r>
              <a:rPr b="1" lang="en-IN" sz="2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because</a:t>
            </a:r>
            <a:r>
              <a:rPr b="0" lang="en-IN" sz="2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only </a:t>
            </a:r>
            <a:r>
              <a:rPr b="0" lang="en-IN" sz="2200" spc="-5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needs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implemented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for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platform.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PORTABILITY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Although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details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will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differ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from</a:t>
            </a:r>
            <a:r>
              <a:rPr b="0" lang="en-IN" sz="22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platform</a:t>
            </a:r>
            <a:r>
              <a:rPr b="0" lang="en-IN" sz="22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platform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understand</a:t>
            </a:r>
            <a:r>
              <a:rPr b="1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1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bytecode.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3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Bytecode has been highly </a:t>
            </a:r>
            <a:r>
              <a:rPr b="0" i="1" lang="en-IN" sz="2200" spc="-7" strike="noStrike">
                <a:solidFill>
                  <a:srgbClr val="000000"/>
                </a:solidFill>
                <a:latin typeface="Times New Roman"/>
              </a:rPr>
              <a:t>optimized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, so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 bytecode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enables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JVM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execute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much</a:t>
            </a:r>
            <a:r>
              <a:rPr b="1" lang="en-IN" sz="2200" spc="5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faster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.(eventhough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compilation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and interpretation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needed)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3370680" y="1000800"/>
            <a:ext cx="3313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Bytecode(contd.)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7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object 5"/>
          <p:cNvSpPr/>
          <p:nvPr/>
        </p:nvSpPr>
        <p:spPr>
          <a:xfrm>
            <a:off x="993240" y="1633320"/>
            <a:ext cx="8070480" cy="46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JIT(Just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Time)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JVM,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selected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portions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bytecode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are</a:t>
            </a:r>
            <a:r>
              <a:rPr b="0" i="1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compiled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into</a:t>
            </a:r>
            <a:r>
              <a:rPr b="0" lang="en-IN" sz="2400" spc="58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executable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code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real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time,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 a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piece-by-piece,</a:t>
            </a:r>
            <a:r>
              <a:rPr b="0" lang="en-IN" sz="24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demand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basis.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JIT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compiles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needed,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during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execution.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Not all sequences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bytecode are compiled—only codes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benefit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compilation.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remaining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simply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interpreted.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i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i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compiled</a:t>
            </a:r>
            <a:r>
              <a:rPr b="1" i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interpreted</a:t>
            </a:r>
            <a:r>
              <a:rPr b="1" i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language.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sldNum" idx="9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3370680" y="1000800"/>
            <a:ext cx="3313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Bytecode(contd.)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object 5"/>
          <p:cNvSpPr/>
          <p:nvPr/>
        </p:nvSpPr>
        <p:spPr>
          <a:xfrm>
            <a:off x="993240" y="2001240"/>
            <a:ext cx="8071200" cy="32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bytecode is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intermediate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representation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your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 that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contains instructions that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Java</a:t>
            </a:r>
            <a:r>
              <a:rPr b="1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Virtual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Machine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will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execute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Thus,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output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javac is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code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directly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executed.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ldNum" idx="9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3605400" y="1000800"/>
            <a:ext cx="2846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REFERENCE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 type="sldNum" idx="9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40680" indent="0">
              <a:lnSpc>
                <a:spcPts val="1250"/>
              </a:lnSpc>
              <a:buNone/>
              <a:defRPr b="0" lang="en-IN" sz="1200" spc="-1" strike="noStrike">
                <a:solidFill>
                  <a:srgbClr val="898989"/>
                </a:solidFill>
                <a:latin typeface="Times New Roman"/>
              </a:defRPr>
            </a:lvl1pPr>
          </a:lstStyle>
          <a:p>
            <a:pPr marL="40680" indent="0">
              <a:lnSpc>
                <a:spcPts val="1250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Times New Roman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1" name="object 4"/>
          <p:cNvSpPr/>
          <p:nvPr/>
        </p:nvSpPr>
        <p:spPr>
          <a:xfrm>
            <a:off x="993240" y="2078280"/>
            <a:ext cx="8069400" cy="8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574280"/>
                <a:tab algn="l" pos="2806200"/>
                <a:tab algn="l" pos="3669840"/>
                <a:tab algn="l" pos="4357440"/>
                <a:tab algn="l" pos="5870520"/>
                <a:tab algn="l" pos="753156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8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  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Tata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McGraw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Hill,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2011.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3184560" y="2646720"/>
            <a:ext cx="3688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indent="0" algn="ctr">
              <a:lnSpc>
                <a:spcPts val="4294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INTRODUCTION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ts val="5856"/>
              </a:lnSpc>
              <a:buNone/>
            </a:pPr>
            <a:r>
              <a:rPr b="1" lang="en-IN" sz="4900" spc="-7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9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700" spc="-86" strike="noStrike">
                <a:solidFill>
                  <a:srgbClr val="2207e8"/>
                </a:solidFill>
                <a:latin typeface="Times New Roman"/>
              </a:rPr>
              <a:t>JAVA</a:t>
            </a:r>
            <a:r>
              <a:rPr b="1" lang="en-IN" sz="2700" spc="-86" strike="noStrike">
                <a:solidFill>
                  <a:schemeClr val="dk1"/>
                </a:solidFill>
                <a:latin typeface="Times New Roman"/>
              </a:rPr>
              <a:t>(Part</a:t>
            </a:r>
            <a:r>
              <a:rPr b="1" lang="en-IN" sz="27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700" spc="-1" strike="noStrike">
                <a:solidFill>
                  <a:schemeClr val="dk1"/>
                </a:solidFill>
                <a:latin typeface="Times New Roman"/>
              </a:rPr>
              <a:t>2)</a:t>
            </a:r>
            <a:endParaRPr b="0" lang="en-IN" sz="2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 type="sldNum" idx="10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709720" indent="-18612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FOD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(Top</a:t>
            </a:r>
            <a:r>
              <a:rPr b="1" lang="en-IN" sz="44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down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 </a:t>
            </a:r>
            <a:r>
              <a:rPr b="1" lang="en-IN" sz="4400" spc="-10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example)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ldNum" idx="2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E9E1B8DB-AB10-4D83-A34B-0FD14293C878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object 4"/>
          <p:cNvSpPr/>
          <p:nvPr/>
        </p:nvSpPr>
        <p:spPr>
          <a:xfrm>
            <a:off x="1019160" y="2064960"/>
            <a:ext cx="7084800" cy="36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668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2021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3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management</a:t>
            </a:r>
            <a:r>
              <a:rPr b="0" lang="en-IN" sz="3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functions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2381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create-new-library</a:t>
            </a:r>
            <a:r>
              <a:rPr b="0" i="1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member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2279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issue</a:t>
            </a:r>
            <a:r>
              <a:rPr b="0" i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book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2279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return</a:t>
            </a:r>
            <a:r>
              <a:rPr b="0" i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book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4388760" y="1000800"/>
            <a:ext cx="1278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4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opics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sldNum" idx="10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2" name="object 4"/>
          <p:cNvSpPr/>
          <p:nvPr/>
        </p:nvSpPr>
        <p:spPr>
          <a:xfrm>
            <a:off x="993240" y="2215440"/>
            <a:ext cx="3625560" cy="40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applet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Buzzwords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6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structure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Comments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6"/>
              </a:spcBef>
              <a:buClr>
                <a:srgbClr val="000000"/>
              </a:buClr>
              <a:buFont typeface="Wingdings" charset="2"/>
              <a:buChar char=""/>
              <a:tabLst>
                <a:tab algn="l" pos="3556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Lexical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Issues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3891960" y="1000800"/>
            <a:ext cx="2271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applet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383800"/>
          </a:xfrm>
          <a:prstGeom prst="rect">
            <a:avLst/>
          </a:prstGeom>
          <a:noFill/>
          <a:ln w="0">
            <a:noFill/>
          </a:ln>
        </p:spPr>
        <p:txBody>
          <a:bodyPr lIns="0" rIns="0" tIns="451080" bIns="0" anchor="t">
            <a:no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926640"/>
                <a:tab algn="l" pos="1931040"/>
                <a:tab algn="l" pos="2305800"/>
                <a:tab algn="l" pos="2600280"/>
                <a:tab algn="l" pos="3721680"/>
                <a:tab algn="l" pos="4491360"/>
                <a:tab algn="l" pos="4924440"/>
                <a:tab algn="l" pos="5871960"/>
                <a:tab algn="l" pos="6720840"/>
              </a:tabLst>
            </a:pP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An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applet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special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kind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small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354960" indent="0" algn="just">
              <a:lnSpc>
                <a:spcPct val="100000"/>
              </a:lnSpc>
              <a:buNone/>
              <a:tabLst>
                <a:tab algn="l" pos="354960"/>
                <a:tab algn="l" pos="355680"/>
                <a:tab algn="l" pos="926640"/>
                <a:tab algn="l" pos="1931040"/>
                <a:tab algn="l" pos="2305800"/>
                <a:tab algn="l" pos="2600280"/>
                <a:tab algn="l" pos="3721680"/>
                <a:tab algn="l" pos="4491360"/>
                <a:tab algn="l" pos="4924440"/>
                <a:tab algn="l" pos="5871960"/>
                <a:tab algn="l" pos="672084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that</a:t>
            </a:r>
            <a:r>
              <a:rPr b="0" lang="en-IN" sz="28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designed</a:t>
            </a:r>
            <a:r>
              <a:rPr b="0" lang="en-IN" sz="28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be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62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transmitted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over</a:t>
            </a:r>
            <a:r>
              <a:rPr b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Internet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automatically executed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by a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Java-compatible web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browser.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If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user clicks a link that contains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an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applet,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 applet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will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be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automatically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downloaded and run in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the</a:t>
            </a:r>
            <a:r>
              <a:rPr b="0" lang="en-IN" sz="28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chemeClr val="dk1"/>
                </a:solidFill>
                <a:latin typeface="Times New Roman"/>
              </a:rPr>
              <a:t>browser.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800" spc="3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applets</a:t>
            </a:r>
            <a:r>
              <a:rPr b="1" lang="en-IN" sz="2800" spc="36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are</a:t>
            </a:r>
            <a:r>
              <a:rPr b="0" lang="en-IN" sz="2800" spc="3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used</a:t>
            </a:r>
            <a:r>
              <a:rPr b="1" lang="en-IN" sz="2800" spc="36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800" spc="36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provide</a:t>
            </a:r>
            <a:r>
              <a:rPr b="0" lang="en-IN" sz="2800" spc="3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interactive</a:t>
            </a:r>
            <a:r>
              <a:rPr b="0" lang="en-IN" sz="2800" spc="35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features </a:t>
            </a:r>
            <a:r>
              <a:rPr b="0" lang="en-IN" sz="2800" spc="-69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web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applications.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8" name="PlaceHolder 4"/>
          <p:cNvSpPr>
            <a:spLocks noGrp="1"/>
          </p:cNvSpPr>
          <p:nvPr>
            <p:ph type="sldNum" idx="10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3135960" y="1000800"/>
            <a:ext cx="3783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applet(contd.)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 type="sldNum" idx="10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3" name="object 4"/>
          <p:cNvSpPr/>
          <p:nvPr/>
        </p:nvSpPr>
        <p:spPr>
          <a:xfrm>
            <a:off x="916920" y="1666800"/>
            <a:ext cx="8072280" cy="491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96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Applets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typically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display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provided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server,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handle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user</a:t>
            </a:r>
            <a:r>
              <a:rPr b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input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1911240"/>
                <a:tab algn="l" pos="2976120"/>
                <a:tab algn="l" pos="4507920"/>
                <a:tab algn="l" pos="5259600"/>
                <a:tab algn="l" pos="5680080"/>
                <a:tab algn="l" pos="5972760"/>
                <a:tab algn="l" pos="668916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mp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14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  that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execute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locally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rather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than on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server.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461600"/>
                <a:tab algn="l" pos="2526840"/>
                <a:tab algn="l" pos="3415680"/>
                <a:tab algn="l" pos="5370840"/>
                <a:tab algn="l" pos="5786640"/>
                <a:tab algn="l" pos="6260400"/>
                <a:tab algn="l" pos="736524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server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client.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Applet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dynamic,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self-executing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3381120" y="1000800"/>
            <a:ext cx="32922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Applet</a:t>
            </a:r>
            <a:r>
              <a:rPr b="1" lang="en-IN" sz="36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features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sldNum" idx="10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8" name="object 4"/>
          <p:cNvSpPr/>
          <p:nvPr/>
        </p:nvSpPr>
        <p:spPr>
          <a:xfrm>
            <a:off x="993240" y="1654560"/>
            <a:ext cx="8072280" cy="35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 anchor="t">
            <a:spAutoFit/>
          </a:bodyPr>
          <a:p>
            <a:pPr marL="354960" indent="-343080" algn="just">
              <a:lnSpc>
                <a:spcPts val="3019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Usually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downloads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executes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automatically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client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computer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prevented</a:t>
            </a:r>
            <a:r>
              <a:rPr b="0" lang="en-IN" sz="2800" spc="4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800" spc="4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doing</a:t>
            </a:r>
            <a:r>
              <a:rPr b="0" lang="en-IN" sz="2800" spc="4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harm.</a:t>
            </a:r>
            <a:r>
              <a:rPr b="0" lang="en-IN" sz="2800" spc="4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4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0" lang="en-IN" sz="2800" spc="4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800" spc="4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4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able</a:t>
            </a:r>
            <a:r>
              <a:rPr b="0" lang="en-IN" sz="2800" spc="4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800" spc="-69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variety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environments.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3019"/>
              </a:lnSpc>
              <a:spcBef>
                <a:spcPts val="68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solved these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problems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 effective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 elegant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way.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ts val="2809"/>
              </a:lnSpc>
              <a:spcBef>
                <a:spcPts val="635"/>
              </a:spcBef>
              <a:tabLst>
                <a:tab algn="l" pos="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Security-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achieved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security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by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confining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applet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execution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environment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allowing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access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parts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computer.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object 5"/>
          <p:cNvSpPr/>
          <p:nvPr/>
        </p:nvSpPr>
        <p:spPr>
          <a:xfrm>
            <a:off x="1737000" y="5632200"/>
            <a:ext cx="43254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393200"/>
                <a:tab algn="l" pos="1932480"/>
                <a:tab algn="l" pos="2545200"/>
                <a:tab algn="l" pos="339552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executed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wide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variety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object 6"/>
          <p:cNvSpPr/>
          <p:nvPr/>
        </p:nvSpPr>
        <p:spPr>
          <a:xfrm>
            <a:off x="1450440" y="5275440"/>
            <a:ext cx="7614000" cy="22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965"/>
              </a:lnSpc>
              <a:spcBef>
                <a:spcPts val="99"/>
              </a:spcBef>
              <a:tabLst>
                <a:tab algn="l" pos="2143080"/>
                <a:tab algn="l" pos="3088080"/>
                <a:tab algn="l" pos="4107240"/>
                <a:tab algn="l" pos="4776480"/>
                <a:tab algn="l" pos="5300280"/>
                <a:tab algn="l" pos="71247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600" spc="83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ilit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do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808160">
              <a:lnSpc>
                <a:spcPts val="2965"/>
              </a:lnSpc>
              <a:tabLst>
                <a:tab algn="l" pos="5292720"/>
                <a:tab algn="l" pos="6355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CPUs,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operating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object 7"/>
          <p:cNvSpPr/>
          <p:nvPr/>
        </p:nvSpPr>
        <p:spPr>
          <a:xfrm>
            <a:off x="1737000" y="5988960"/>
            <a:ext cx="64220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systems,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and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browsers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connected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Internet.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3599280" y="1000800"/>
            <a:ext cx="2858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Applet(contd.)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object 5"/>
          <p:cNvSpPr/>
          <p:nvPr/>
        </p:nvSpPr>
        <p:spPr>
          <a:xfrm>
            <a:off x="993240" y="1992600"/>
            <a:ext cx="5855040" cy="290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Applets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small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applications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accessed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Internet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server,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transported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over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Internet,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automatically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installed,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web-document.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 type="sldNum" idx="11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3731760" y="1000800"/>
            <a:ext cx="2591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Applet(contd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object 5"/>
          <p:cNvSpPr/>
          <p:nvPr/>
        </p:nvSpPr>
        <p:spPr>
          <a:xfrm>
            <a:off x="993240" y="2215440"/>
            <a:ext cx="8069760" cy="48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Applets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stand-alone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>
              <a:lnSpc>
                <a:spcPct val="150000"/>
              </a:lnSpc>
              <a:spcBef>
                <a:spcPts val="680"/>
              </a:spcBef>
              <a:tabLst>
                <a:tab algn="l" pos="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600" spc="83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stea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eit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  applet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viewer.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82960"/>
                <a:tab algn="l" pos="2585160"/>
                <a:tab algn="l" pos="2917080"/>
                <a:tab algn="l" pos="4297680"/>
                <a:tab algn="l" pos="5340240"/>
                <a:tab algn="l" pos="6481440"/>
                <a:tab algn="l" pos="72115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st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nd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rd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v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oo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1681"/>
              </a:spcBef>
              <a:tabLst>
                <a:tab algn="l" pos="354960"/>
                <a:tab algn="l" pos="355680"/>
                <a:tab algn="l" pos="1182960"/>
                <a:tab algn="l" pos="2585160"/>
                <a:tab algn="l" pos="2917080"/>
                <a:tab algn="l" pos="4297680"/>
                <a:tab algn="l" pos="5340240"/>
                <a:tab algn="l" pos="6481440"/>
                <a:tab algn="l" pos="721152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applet</a:t>
            </a:r>
            <a:r>
              <a:rPr b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viewer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general,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execution</a:t>
            </a:r>
            <a:r>
              <a:rPr b="1" lang="en-IN" sz="28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8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1" lang="en-IN" sz="28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applet</a:t>
            </a:r>
            <a:r>
              <a:rPr b="1" lang="en-IN" sz="28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does</a:t>
            </a:r>
            <a:r>
              <a:rPr b="1" lang="en-IN" sz="2800" spc="89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not</a:t>
            </a:r>
            <a:r>
              <a:rPr b="1" lang="en-IN" sz="2800" spc="94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begin</a:t>
            </a:r>
            <a:r>
              <a:rPr b="1" lang="en-IN" sz="2800" spc="94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main() method.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sldNum" idx="11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pic>
        <p:nvPicPr>
          <p:cNvPr id="945" name="object 3" descr=""/>
          <p:cNvPicPr/>
          <p:nvPr/>
        </p:nvPicPr>
        <p:blipFill>
          <a:blip r:embed="rId2"/>
          <a:stretch/>
        </p:blipFill>
        <p:spPr>
          <a:xfrm>
            <a:off x="673560" y="1600200"/>
            <a:ext cx="8276400" cy="4343040"/>
          </a:xfrm>
          <a:prstGeom prst="rect">
            <a:avLst/>
          </a:prstGeom>
          <a:ln w="0">
            <a:noFill/>
          </a:ln>
        </p:spPr>
      </p:pic>
      <p:sp>
        <p:nvSpPr>
          <p:cNvPr id="947" name="PlaceHolder 2"/>
          <p:cNvSpPr>
            <a:spLocks noGrp="1"/>
          </p:cNvSpPr>
          <p:nvPr>
            <p:ph type="sldNum" idx="11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object 2"/>
          <p:cNvGrpSpPr/>
          <p:nvPr/>
        </p:nvGrpSpPr>
        <p:grpSpPr>
          <a:xfrm>
            <a:off x="457200" y="571680"/>
            <a:ext cx="9143640" cy="5371560"/>
            <a:chOff x="457200" y="571680"/>
            <a:chExt cx="9143640" cy="5371560"/>
          </a:xfrm>
        </p:grpSpPr>
        <p:pic>
          <p:nvPicPr>
            <p:cNvPr id="949" name="object 3" descr=""/>
            <p:cNvPicPr/>
            <p:nvPr/>
          </p:nvPicPr>
          <p:blipFill>
            <a:blip r:embed="rId1"/>
            <a:stretch/>
          </p:blipFill>
          <p:spPr>
            <a:xfrm>
              <a:off x="7953840" y="571680"/>
              <a:ext cx="1608840" cy="80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0" name="object 4" descr=""/>
            <p:cNvPicPr/>
            <p:nvPr/>
          </p:nvPicPr>
          <p:blipFill>
            <a:blip r:embed="rId2"/>
            <a:stretch/>
          </p:blipFill>
          <p:spPr>
            <a:xfrm>
              <a:off x="457200" y="914400"/>
              <a:ext cx="9143640" cy="502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52" name="PlaceHolder 2"/>
          <p:cNvSpPr>
            <a:spLocks noGrp="1"/>
          </p:cNvSpPr>
          <p:nvPr>
            <p:ph type="sldNum" idx="11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3422520" y="1000800"/>
            <a:ext cx="3211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object 5"/>
          <p:cNvSpPr/>
          <p:nvPr/>
        </p:nvSpPr>
        <p:spPr>
          <a:xfrm>
            <a:off x="993240" y="1999080"/>
            <a:ext cx="3046320" cy="43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Simple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Secure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Portable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Object-oriented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Robust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Multithreaded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Architecture-neutral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Interpreted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High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performance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Distributed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Dynamic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 type="sldNum" idx="11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2590200" y="726480"/>
            <a:ext cx="4723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1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object 5"/>
          <p:cNvSpPr/>
          <p:nvPr/>
        </p:nvSpPr>
        <p:spPr>
          <a:xfrm>
            <a:off x="993240" y="1237680"/>
            <a:ext cx="8072280" cy="44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Simple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00000"/>
              </a:lnSpc>
              <a:spcBef>
                <a:spcPts val="624"/>
              </a:spcBef>
              <a:tabLst>
                <a:tab algn="l" pos="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easy for the professional programmer to learn and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effectively.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Security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achieved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security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by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confining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execution environment and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allowing it access to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other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parts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computer.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Portable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00000"/>
              </a:lnSpc>
              <a:spcBef>
                <a:spcPts val="621"/>
              </a:spcBef>
              <a:tabLst>
                <a:tab algn="l" pos="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Java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executed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64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wide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variety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CPUs,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operating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systems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sldNum" idx="12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066040" y="600120"/>
            <a:ext cx="59248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FOD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(Top</a:t>
            </a:r>
            <a:r>
              <a:rPr b="1" lang="en-IN" sz="44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down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2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ED78DB71-3A89-4FBA-A980-382B0A8AF5F9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object 4"/>
          <p:cNvSpPr/>
          <p:nvPr/>
        </p:nvSpPr>
        <p:spPr>
          <a:xfrm>
            <a:off x="3184560" y="1270440"/>
            <a:ext cx="58802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754560">
              <a:lnSpc>
                <a:spcPts val="4759"/>
              </a:lnSpc>
              <a:spcBef>
                <a:spcPts val="99"/>
              </a:spcBef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</a:rPr>
              <a:t>example)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319"/>
              </a:lnSpc>
              <a:tabLst>
                <a:tab algn="l" pos="862920"/>
                <a:tab algn="l" pos="248292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create-new-library-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object 5"/>
          <p:cNvSpPr/>
          <p:nvPr/>
        </p:nvSpPr>
        <p:spPr>
          <a:xfrm>
            <a:off x="1019160" y="1808640"/>
            <a:ext cx="1926720" cy="24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de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r 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member </a:t>
            </a:r>
            <a:r>
              <a:rPr b="1" lang="en-IN" sz="3200" spc="-7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member,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object 6"/>
          <p:cNvSpPr/>
          <p:nvPr/>
        </p:nvSpPr>
        <p:spPr>
          <a:xfrm>
            <a:off x="3157200" y="2296080"/>
            <a:ext cx="590652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590040"/>
                <a:tab algn="l" pos="1981080"/>
                <a:tab algn="l" pos="2738880"/>
                <a:tab algn="l" pos="4038480"/>
                <a:tab algn="l" pos="4773240"/>
                <a:tab algn="l" pos="521532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w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object 7"/>
          <p:cNvSpPr/>
          <p:nvPr/>
        </p:nvSpPr>
        <p:spPr>
          <a:xfrm>
            <a:off x="993240" y="3271680"/>
            <a:ext cx="807120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69440" indent="-4316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  <a:tab algn="l" pos="1550160"/>
                <a:tab algn="l" pos="3263400"/>
                <a:tab algn="l" pos="4322520"/>
                <a:tab algn="l" pos="5062680"/>
                <a:tab algn="l" pos="6571440"/>
                <a:tab algn="l" pos="756216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nc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  following</a:t>
            </a:r>
            <a:r>
              <a:rPr b="0" lang="en-IN" sz="3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subfunctions: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927000" indent="-40716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 MT"/>
              <a:buChar char="–"/>
              <a:tabLst>
                <a:tab algn="l" pos="926640"/>
                <a:tab algn="l" pos="92700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assign-membership-number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27000" indent="-40716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926640"/>
                <a:tab algn="l" pos="92700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create-member-record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27000" indent="-40716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926640"/>
                <a:tab algn="l" pos="927000"/>
              </a:tabLst>
            </a:pP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print-bill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95"/>
              </a:spcBef>
              <a:tabLst>
                <a:tab algn="l" pos="1030680"/>
                <a:tab algn="l" pos="1571760"/>
                <a:tab algn="l" pos="2613600"/>
                <a:tab algn="l" pos="5029200"/>
                <a:tab algn="l" pos="5932800"/>
                <a:tab algn="l" pos="6522840"/>
                <a:tab algn="l" pos="742500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nc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  more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detailed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subfunctions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on.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2666520" y="1000800"/>
            <a:ext cx="4723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7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object 5"/>
          <p:cNvSpPr/>
          <p:nvPr/>
        </p:nvSpPr>
        <p:spPr>
          <a:xfrm>
            <a:off x="993240" y="1999440"/>
            <a:ext cx="8072280" cy="27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Object-Oriented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Atleast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should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there.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everything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model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simple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 easy to extend,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while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primitive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types,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such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integers,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kept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high-performance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nonobjects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3"/>
          <p:cNvSpPr>
            <a:spLocks noGrp="1"/>
          </p:cNvSpPr>
          <p:nvPr>
            <p:ph type="sldNum" idx="12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2666520" y="1000800"/>
            <a:ext cx="4723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object 5"/>
          <p:cNvSpPr/>
          <p:nvPr/>
        </p:nvSpPr>
        <p:spPr>
          <a:xfrm>
            <a:off x="993240" y="1845360"/>
            <a:ext cx="8072280" cy="46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3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Robust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execute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reliably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 variety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Ability</a:t>
            </a:r>
            <a:r>
              <a:rPr b="0" lang="en-IN" sz="24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create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robust</a:t>
            </a:r>
            <a:r>
              <a:rPr b="0" lang="en-IN" sz="24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given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high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priority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1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9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gain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reliability,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1437120"/>
                <a:tab algn="l" pos="2539440"/>
                <a:tab algn="l" pos="2950920"/>
                <a:tab algn="l" pos="3328560"/>
                <a:tab algn="l" pos="3602880"/>
                <a:tab algn="l" pos="4197240"/>
                <a:tab algn="l" pos="4777920"/>
                <a:tab algn="l" pos="5542920"/>
                <a:tab algn="l" pos="5919480"/>
                <a:tab algn="l" pos="6711840"/>
                <a:tab algn="l" pos="7139880"/>
                <a:tab algn="l" pos="7534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ava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key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fo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 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mistakes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early</a:t>
            </a:r>
            <a:r>
              <a:rPr b="0" lang="en-IN" sz="24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in</a:t>
            </a:r>
            <a:r>
              <a:rPr b="0" lang="en-IN" sz="24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program</a:t>
            </a:r>
            <a:r>
              <a:rPr b="0" lang="en-IN" sz="24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development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frees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1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having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worry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about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most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common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causes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of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programming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errors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Because</a:t>
            </a:r>
            <a:r>
              <a:rPr b="0" lang="en-IN" sz="24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strictly</a:t>
            </a:r>
            <a:r>
              <a:rPr b="0" lang="en-IN" sz="24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typed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language,</a:t>
            </a:r>
            <a:r>
              <a:rPr b="0" lang="en-IN" sz="24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checks</a:t>
            </a:r>
            <a:r>
              <a:rPr b="1" lang="en-IN" sz="24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4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compile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However,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checks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at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sldNum" idx="12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2195640" y="1000800"/>
            <a:ext cx="5665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Why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 is Robust?(contd.)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sldNum" idx="12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1" name="object 4"/>
          <p:cNvSpPr/>
          <p:nvPr/>
        </p:nvSpPr>
        <p:spPr>
          <a:xfrm>
            <a:off x="916920" y="1621080"/>
            <a:ext cx="1411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•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object 5"/>
          <p:cNvSpPr/>
          <p:nvPr/>
        </p:nvSpPr>
        <p:spPr>
          <a:xfrm>
            <a:off x="1260000" y="1621080"/>
            <a:ext cx="77281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815400"/>
                <a:tab algn="l" pos="1693440"/>
                <a:tab algn="l" pos="2903400"/>
                <a:tab algn="l" pos="3505320"/>
                <a:tab algn="l" pos="4842000"/>
                <a:tab algn="l" pos="5922720"/>
                <a:tab algn="l" pos="6544440"/>
              </a:tabLst>
            </a:pPr>
            <a:r>
              <a:rPr b="0" lang="en-IN" sz="2600" spc="-19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reas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fail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mo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object 6"/>
          <p:cNvSpPr/>
          <p:nvPr/>
        </p:nvSpPr>
        <p:spPr>
          <a:xfrm>
            <a:off x="916920" y="2017440"/>
            <a:ext cx="8072280" cy="55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>
              <a:lnSpc>
                <a:spcPct val="100000"/>
              </a:lnSpc>
              <a:spcBef>
                <a:spcPts val="99"/>
              </a:spcBef>
              <a:tabLst>
                <a:tab algn="l" pos="2408040"/>
                <a:tab algn="l" pos="3873960"/>
                <a:tab algn="l" pos="4589280"/>
                <a:tab algn="l" pos="646164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ist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l  conditions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(that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is,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run-time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errors).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4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anage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ent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xce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di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ic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lt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  tedious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task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traditional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programming environments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09520"/>
                <a:tab algn="l" pos="2395800"/>
                <a:tab algn="l" pos="3919680"/>
                <a:tab algn="l" pos="4765680"/>
                <a:tab algn="l" pos="6163200"/>
                <a:tab algn="l" pos="666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irt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ob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2207e8"/>
                </a:solidFill>
                <a:latin typeface="Times New Roman"/>
              </a:rPr>
              <a:t>m</a:t>
            </a:r>
            <a:r>
              <a:rPr b="1" lang="en-IN" sz="2600" spc="4" strike="noStrike">
                <a:solidFill>
                  <a:srgbClr val="2207e8"/>
                </a:solidFill>
                <a:latin typeface="Times New Roman"/>
              </a:rPr>
              <a:t>a</a:t>
            </a:r>
            <a:r>
              <a:rPr b="1" lang="en-IN" sz="2600" spc="-12" strike="noStrike">
                <a:solidFill>
                  <a:srgbClr val="2207e8"/>
                </a:solidFill>
                <a:latin typeface="Times New Roman"/>
              </a:rPr>
              <a:t>n</a:t>
            </a:r>
            <a:r>
              <a:rPr b="1" lang="en-IN" sz="2600" spc="4" strike="noStrike">
                <a:solidFill>
                  <a:srgbClr val="2207e8"/>
                </a:solidFill>
                <a:latin typeface="Times New Roman"/>
              </a:rPr>
              <a:t>ag</a:t>
            </a:r>
            <a:r>
              <a:rPr b="1" lang="en-IN" sz="2600" spc="-21" strike="noStrike">
                <a:solidFill>
                  <a:srgbClr val="2207e8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ng  memory</a:t>
            </a:r>
            <a:r>
              <a:rPr b="1" lang="en-IN" sz="2600" spc="-5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allocation</a:t>
            </a:r>
            <a:r>
              <a:rPr b="1" lang="en-IN" sz="26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and</a:t>
            </a:r>
            <a:r>
              <a:rPr b="1" lang="en-IN" sz="26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deallocation</a:t>
            </a:r>
            <a:r>
              <a:rPr b="1" lang="en-IN" sz="26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237680"/>
                <a:tab algn="l" pos="2229480"/>
                <a:tab algn="l" pos="2783160"/>
                <a:tab algn="l" pos="4238640"/>
                <a:tab algn="l" pos="6053400"/>
                <a:tab algn="l" pos="7726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1559"/>
              </a:spcBef>
              <a:tabLst>
                <a:tab algn="l" pos="354960"/>
                <a:tab algn="l" pos="355680"/>
                <a:tab algn="l" pos="1237680"/>
                <a:tab algn="l" pos="2229480"/>
                <a:tab algn="l" pos="2783160"/>
                <a:tab algn="l" pos="4238640"/>
                <a:tab algn="l" pos="6053400"/>
                <a:tab algn="l" pos="7726680"/>
              </a:tabLst>
            </a:pPr>
            <a:r>
              <a:rPr b="1" lang="en-IN" sz="2600" spc="-7" strike="noStrike">
                <a:solidFill>
                  <a:srgbClr val="2207e8"/>
                </a:solidFill>
                <a:latin typeface="Times New Roman"/>
              </a:rPr>
              <a:t>providing</a:t>
            </a:r>
            <a:r>
              <a:rPr b="1" lang="en-IN" sz="2600" spc="-4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2207e8"/>
                </a:solidFill>
                <a:latin typeface="Times New Roman"/>
              </a:rPr>
              <a:t>object-oriented</a:t>
            </a:r>
            <a:r>
              <a:rPr b="1" lang="en-IN" sz="2600" spc="-3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exception</a:t>
            </a:r>
            <a:r>
              <a:rPr b="1" lang="en-IN" sz="26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handling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robust.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2666520" y="1000800"/>
            <a:ext cx="4723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135040"/>
          </a:xfrm>
          <a:prstGeom prst="rect">
            <a:avLst/>
          </a:prstGeom>
          <a:noFill/>
          <a:ln w="0">
            <a:noFill/>
          </a:ln>
        </p:spPr>
        <p:txBody>
          <a:bodyPr lIns="0" rIns="0" tIns="717480" bIns="0" anchor="t">
            <a:noAutofit/>
          </a:bodyPr>
          <a:p>
            <a:pPr marL="355680" indent="-343080" algn="just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Multithreaded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ts val="2591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was designed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meet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real-world requirement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creating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interactive,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networked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ts val="2591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accomplish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Java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supports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multithreaded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programming, which allows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write </a:t>
            </a:r>
            <a:r>
              <a:rPr b="1" lang="en-IN" sz="2400" spc="-12" strike="noStrike">
                <a:solidFill>
                  <a:srgbClr val="2207e8"/>
                </a:solidFill>
                <a:latin typeface="Times New Roman"/>
              </a:rPr>
              <a:t>programs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that </a:t>
            </a:r>
            <a:r>
              <a:rPr b="1" lang="en-IN" sz="2400" spc="-7" strike="noStrike" u="heavy">
                <a:solidFill>
                  <a:srgbClr val="2207e8"/>
                </a:solidFill>
                <a:uFill>
                  <a:solidFill>
                    <a:srgbClr val="2207e8"/>
                  </a:solidFill>
                </a:uFill>
                <a:latin typeface="Times New Roman"/>
              </a:rPr>
              <a:t>do 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2207e8"/>
                </a:solidFill>
                <a:uFill>
                  <a:solidFill>
                    <a:srgbClr val="2207e8"/>
                  </a:solidFill>
                </a:uFill>
                <a:latin typeface="Times New Roman"/>
              </a:rPr>
              <a:t>many</a:t>
            </a:r>
            <a:r>
              <a:rPr b="1" lang="en-IN" sz="2400" spc="-21" strike="noStrike" u="heavy">
                <a:solidFill>
                  <a:srgbClr val="2207e8"/>
                </a:solidFill>
                <a:uFill>
                  <a:solidFill>
                    <a:srgbClr val="2207e8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2207e8"/>
                </a:solidFill>
                <a:uFill>
                  <a:solidFill>
                    <a:srgbClr val="2207e8"/>
                  </a:solidFill>
                </a:uFill>
                <a:latin typeface="Times New Roman"/>
              </a:rPr>
              <a:t>things</a:t>
            </a:r>
            <a:r>
              <a:rPr b="1" lang="en-IN" sz="2400" spc="-1" strike="noStrike" u="heavy">
                <a:solidFill>
                  <a:srgbClr val="2207e8"/>
                </a:solidFill>
                <a:uFill>
                  <a:solidFill>
                    <a:srgbClr val="2207e8"/>
                  </a:solidFill>
                </a:uFill>
                <a:latin typeface="Times New Roman"/>
              </a:rPr>
              <a:t> </a:t>
            </a:r>
            <a:r>
              <a:rPr b="1" lang="en-IN" sz="2400" spc="-12" strike="noStrike" u="heavy">
                <a:solidFill>
                  <a:srgbClr val="2207e8"/>
                </a:solidFill>
                <a:uFill>
                  <a:solidFill>
                    <a:srgbClr val="2207e8"/>
                  </a:solidFill>
                </a:uFill>
                <a:latin typeface="Times New Roman"/>
              </a:rPr>
              <a:t>simultaneously</a:t>
            </a:r>
            <a:r>
              <a:rPr b="1" lang="en-IN" sz="2400" spc="-12" strike="noStrike">
                <a:solidFill>
                  <a:srgbClr val="2207e8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2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600" spc="-12" strike="noStrike">
                <a:solidFill>
                  <a:schemeClr val="dk1"/>
                </a:solidFill>
                <a:latin typeface="Times New Roman"/>
              </a:rPr>
              <a:t>Architecture-Neutral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>
              <a:lnSpc>
                <a:spcPts val="2591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1106640"/>
                <a:tab algn="l" pos="2083320"/>
                <a:tab algn="l" pos="2841120"/>
                <a:tab algn="l" pos="3344040"/>
                <a:tab algn="l" pos="3863520"/>
                <a:tab algn="l" pos="4553640"/>
                <a:tab algn="l" pos="5853960"/>
                <a:tab algn="l" pos="6475680"/>
                <a:tab algn="l" pos="7082280"/>
                <a:tab algn="l" pos="74829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centr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ava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ner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code  longevity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portability.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>
              <a:lnSpc>
                <a:spcPts val="2591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1603440"/>
                <a:tab algn="l" pos="2315160"/>
                <a:tab algn="l" pos="2976120"/>
                <a:tab algn="l" pos="3926160"/>
                <a:tab algn="l" pos="4774680"/>
                <a:tab algn="l" pos="5367600"/>
                <a:tab algn="l" pos="6815520"/>
                <a:tab algn="l" pos="74433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go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rite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once;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ny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here,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 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forever.”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WORA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 type="sldNum" idx="12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2771640" y="758520"/>
            <a:ext cx="4207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200" spc="-11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 type="sldNum" idx="13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4" name="object 4"/>
          <p:cNvSpPr/>
          <p:nvPr/>
        </p:nvSpPr>
        <p:spPr>
          <a:xfrm>
            <a:off x="916920" y="1169280"/>
            <a:ext cx="8071200" cy="49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50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85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Interpreted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High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Performance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7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enables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creation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cross-platform programs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by compiling into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intermediate representation called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bytecode,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executed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JVM.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bytecode can be easily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translated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directly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into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native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machine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code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1" lang="en-IN" sz="2600" spc="-7" strike="noStrike">
                <a:solidFill>
                  <a:srgbClr val="2207e8"/>
                </a:solidFill>
                <a:latin typeface="Times New Roman"/>
              </a:rPr>
              <a:t>very high performance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just-in-time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compiler.(JIT)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837000" indent="-368280" algn="just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–"/>
              <a:tabLst>
                <a:tab algn="l" pos="83772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run-time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systems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provide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feature.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2666520" y="1000800"/>
            <a:ext cx="4723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ldNum" idx="13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9" name="object 4"/>
          <p:cNvSpPr/>
          <p:nvPr/>
        </p:nvSpPr>
        <p:spPr>
          <a:xfrm>
            <a:off x="993240" y="1855080"/>
            <a:ext cx="8072280" cy="370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50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85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Distributed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50000"/>
              </a:lnSpc>
              <a:spcBef>
                <a:spcPts val="7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designed</a:t>
            </a:r>
            <a:r>
              <a:rPr b="0" lang="en-IN" sz="26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distributed</a:t>
            </a:r>
            <a:r>
              <a:rPr b="0" lang="en-IN" sz="26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environment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ter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TC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/I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supports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Remote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Invocation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(RMI).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155240" indent="-228600">
              <a:lnSpc>
                <a:spcPct val="15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  <a:tab algn="l" pos="1865520"/>
                <a:tab algn="l" pos="2900160"/>
                <a:tab algn="l" pos="4014360"/>
                <a:tab algn="l" pos="4350960"/>
                <a:tab algn="l" pos="5591880"/>
                <a:tab algn="l" pos="6012360"/>
                <a:tab algn="l" pos="7025760"/>
              </a:tabLst>
            </a:pP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hi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eat</a:t>
            </a:r>
            <a:r>
              <a:rPr b="0" i="1" lang="en-IN" sz="24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i="1" lang="en-IN" sz="2400" spc="-100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ena</a:t>
            </a:r>
            <a:r>
              <a:rPr b="0" i="1" lang="en-IN" sz="24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i="1" lang="en-IN" sz="2400" spc="-9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ogram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invoke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hods 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across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network.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2666520" y="1000800"/>
            <a:ext cx="4723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Buzzwords(contd.)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 type="sldNum" idx="13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4" name="object 4"/>
          <p:cNvSpPr/>
          <p:nvPr/>
        </p:nvSpPr>
        <p:spPr>
          <a:xfrm>
            <a:off x="916920" y="1626480"/>
            <a:ext cx="8072280" cy="49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50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85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Dynamic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7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programs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carry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with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them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substantial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amounts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run-time type information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 used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 verify and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resolve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accesses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objects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makes it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possible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dynamically link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code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safe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expedient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manner.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Small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fragments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bytecode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dynamically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updated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running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4557600" y="1000800"/>
            <a:ext cx="939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7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object 5"/>
          <p:cNvSpPr/>
          <p:nvPr/>
        </p:nvSpPr>
        <p:spPr>
          <a:xfrm>
            <a:off x="993240" y="2078280"/>
            <a:ext cx="806976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related</a:t>
            </a:r>
            <a:r>
              <a:rPr b="0" lang="en-IN" sz="28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C++,</a:t>
            </a:r>
            <a:r>
              <a:rPr b="0" lang="en-IN" sz="28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8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direct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descendant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derives its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syntax.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533600"/>
                <a:tab algn="l" pos="2179440"/>
                <a:tab algn="l" pos="3395520"/>
                <a:tab algn="l" pos="5896440"/>
                <a:tab algn="l" pos="73674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60" strike="noStrike">
                <a:solidFill>
                  <a:srgbClr val="000000"/>
                </a:solidFill>
                <a:latin typeface="Times New Roman"/>
              </a:rPr>
              <a:t>’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t-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fea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  influenced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C++.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 type="sldNum" idx="13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3641760" y="1000800"/>
            <a:ext cx="2771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4" name="PlaceHolder 3"/>
          <p:cNvSpPr>
            <a:spLocks noGrp="1"/>
          </p:cNvSpPr>
          <p:nvPr>
            <p:ph type="sldNum" idx="13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5" name="PlaceHolder 4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899240"/>
          </a:xfrm>
          <a:prstGeom prst="rect">
            <a:avLst/>
          </a:prstGeom>
          <a:noFill/>
          <a:ln w="0">
            <a:noFill/>
          </a:ln>
        </p:spPr>
        <p:txBody>
          <a:bodyPr lIns="0" rIns="0" tIns="375120" bIns="0" anchor="t">
            <a:no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368360"/>
                <a:tab algn="l" pos="2097360"/>
                <a:tab algn="l" pos="2945880"/>
                <a:tab algn="l" pos="3595320"/>
                <a:tab algn="l" pos="4739760"/>
                <a:tab algn="l" pos="6754320"/>
                <a:tab algn="l" pos="7763400"/>
              </a:tabLst>
            </a:pPr>
            <a:r>
              <a:rPr b="0" lang="en-IN" sz="2800" spc="-114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rite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an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v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ou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9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il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og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od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)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s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354960" indent="0">
              <a:lnSpc>
                <a:spcPct val="100000"/>
              </a:lnSpc>
              <a:buNone/>
              <a:tabLst>
                <a:tab algn="l" pos="354960"/>
                <a:tab algn="l" pos="355680"/>
                <a:tab algn="l" pos="1368360"/>
                <a:tab algn="l" pos="2097360"/>
                <a:tab algn="l" pos="2945880"/>
                <a:tab algn="l" pos="3595320"/>
                <a:tab algn="l" pos="4739760"/>
                <a:tab algn="l" pos="6754320"/>
                <a:tab algn="l" pos="7763400"/>
              </a:tabLst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Example.java</a:t>
            </a:r>
            <a:r>
              <a:rPr b="1" lang="en-IN" sz="28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0" lang="en-IN" sz="28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any</a:t>
            </a:r>
            <a:r>
              <a:rPr b="0" lang="en-IN" sz="2800" spc="-21" strike="noStrike">
                <a:solidFill>
                  <a:schemeClr val="dk1"/>
                </a:solidFill>
                <a:latin typeface="Times New Roman"/>
              </a:rPr>
              <a:t> directory.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354960" indent="0">
              <a:lnSpc>
                <a:spcPct val="100000"/>
              </a:lnSpc>
              <a:spcBef>
                <a:spcPts val="669"/>
              </a:spcBef>
              <a:buNone/>
              <a:tabLst>
                <a:tab algn="l" pos="354960"/>
                <a:tab algn="l" pos="355680"/>
                <a:tab algn="l" pos="1368360"/>
                <a:tab algn="l" pos="2097360"/>
                <a:tab algn="l" pos="2945880"/>
                <a:tab algn="l" pos="3595320"/>
                <a:tab algn="l" pos="4739760"/>
                <a:tab algn="l" pos="6754320"/>
                <a:tab algn="l" pos="7763400"/>
              </a:tabLst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E.g.</a:t>
            </a:r>
            <a:r>
              <a:rPr b="1" lang="en-IN" sz="28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D:\oop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Compile</a:t>
            </a:r>
            <a:r>
              <a:rPr b="1" lang="en-IN" sz="28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8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469440" indent="0">
              <a:lnSpc>
                <a:spcPct val="100000"/>
              </a:lnSpc>
              <a:spcBef>
                <a:spcPts val="629"/>
              </a:spcBef>
              <a:buNone/>
              <a:tabLst>
                <a:tab algn="l" pos="354960"/>
                <a:tab algn="l" pos="355680"/>
              </a:tabLst>
            </a:pP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javac</a:t>
            </a:r>
            <a:r>
              <a:rPr b="1" lang="en-IN" sz="2600" spc="-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Example.java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1126440"/>
                <a:tab algn="l" pos="1937520"/>
                <a:tab algn="l" pos="2307600"/>
                <a:tab algn="l" pos="3218760"/>
                <a:tab algn="l" pos="3938400"/>
                <a:tab algn="l" pos="5005080"/>
                <a:tab algn="l" pos="5631120"/>
                <a:tab algn="l" pos="6369120"/>
                <a:tab algn="l" pos="699372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err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i="1" lang="en-IN" sz="2600" spc="-15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rrec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program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again.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javac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creates</a:t>
            </a:r>
            <a:r>
              <a:rPr b="0" lang="en-IN" sz="26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Example.class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756360" indent="0">
              <a:lnSpc>
                <a:spcPct val="100000"/>
              </a:lnSpc>
              <a:buNone/>
              <a:tabLst>
                <a:tab algn="l" pos="7570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that</a:t>
            </a:r>
            <a:r>
              <a:rPr b="0" lang="en-IN" sz="2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contains</a:t>
            </a:r>
            <a:r>
              <a:rPr b="0" lang="en-IN" sz="2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bytecode</a:t>
            </a:r>
            <a:r>
              <a:rPr b="0" lang="en-IN" sz="26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version</a:t>
            </a:r>
            <a:r>
              <a:rPr b="0" lang="en-IN" sz="2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program.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3641760" y="1000800"/>
            <a:ext cx="2771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sldNum" idx="14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0" name="object 4"/>
          <p:cNvSpPr/>
          <p:nvPr/>
        </p:nvSpPr>
        <p:spPr>
          <a:xfrm>
            <a:off x="993240" y="1621080"/>
            <a:ext cx="8072280" cy="53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705600"/>
                <a:tab algn="l" pos="1496520"/>
                <a:tab algn="l" pos="1847160"/>
                <a:tab algn="l" pos="2328480"/>
                <a:tab algn="l" pos="5800680"/>
                <a:tab algn="l" pos="6425640"/>
                <a:tab algn="l" pos="701496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1" lang="en-IN" sz="2600" spc="-6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r </a:t>
            </a:r>
            <a:r>
              <a:rPr b="1" lang="en-IN" sz="2600" spc="-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fte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r </a:t>
            </a:r>
            <a:r>
              <a:rPr b="1" lang="en-IN" sz="2600" spc="-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mp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yo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tabLst>
                <a:tab algn="l" pos="354960"/>
                <a:tab algn="l" pos="355680"/>
                <a:tab algn="l" pos="705600"/>
                <a:tab algn="l" pos="1496520"/>
                <a:tab algn="l" pos="1847160"/>
                <a:tab algn="l" pos="2328480"/>
                <a:tab algn="l" pos="5800680"/>
                <a:tab algn="l" pos="6425640"/>
                <a:tab algn="l" pos="70149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application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launcher,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spcBef>
                <a:spcPts val="584"/>
              </a:spcBef>
              <a:tabLst>
                <a:tab algn="l" pos="354960"/>
                <a:tab algn="l" pos="355680"/>
                <a:tab algn="l" pos="705600"/>
                <a:tab algn="l" pos="1496520"/>
                <a:tab algn="l" pos="1847160"/>
                <a:tab algn="l" pos="2328480"/>
                <a:tab algn="l" pos="5800680"/>
                <a:tab algn="l" pos="6425640"/>
                <a:tab algn="l" pos="70149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Example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615"/>
              </a:spcBef>
              <a:tabLst>
                <a:tab algn="l" pos="1211760"/>
                <a:tab algn="l" pos="1813680"/>
                <a:tab algn="l" pos="2432520"/>
                <a:tab algn="l" pos="3641040"/>
                <a:tab algn="l" pos="4261320"/>
                <a:tab algn="l" pos="5117400"/>
                <a:tab algn="l" pos="6049080"/>
                <a:tab algn="l" pos="7421760"/>
                <a:tab algn="l" pos="7912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 command-line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argument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918720"/>
                <a:tab algn="l" pos="1868760"/>
                <a:tab algn="l" pos="2415600"/>
                <a:tab algn="l" pos="3581280"/>
                <a:tab algn="l" pos="4349880"/>
                <a:tab algn="l" pos="5902200"/>
                <a:tab algn="l" pos="6448320"/>
                <a:tab algn="l" pos="701244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i.e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om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  specifying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you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want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execute.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automatically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search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has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.class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extension.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(Here</a:t>
            </a:r>
            <a:r>
              <a:rPr b="1" i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2207e8"/>
                </a:solidFill>
                <a:latin typeface="Times New Roman"/>
              </a:rPr>
              <a:t>Example.class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1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finds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file,</a:t>
            </a:r>
            <a:r>
              <a:rPr b="1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execute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contained</a:t>
            </a:r>
            <a:r>
              <a:rPr b="0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specified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47200" y="935280"/>
            <a:ext cx="7162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FOD-Centralised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system</a:t>
            </a:r>
            <a:r>
              <a:rPr b="1" lang="en-IN" sz="44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state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object 4"/>
          <p:cNvSpPr/>
          <p:nvPr/>
        </p:nvSpPr>
        <p:spPr>
          <a:xfrm>
            <a:off x="1018440" y="1767240"/>
            <a:ext cx="8097120" cy="59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190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state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centralised and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shared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among </a:t>
            </a:r>
            <a:r>
              <a:rPr b="0" lang="en-IN" sz="3000" spc="-7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30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functions.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443880" indent="-419040" algn="just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state can be defined as the values of 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certain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data items that determine the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response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30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user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action</a:t>
            </a:r>
            <a:r>
              <a:rPr b="0" lang="en-IN" sz="30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external</a:t>
            </a:r>
            <a:r>
              <a:rPr b="0" lang="en-IN" sz="30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event.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443880" indent="-419040" algn="just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Such</a:t>
            </a:r>
            <a:r>
              <a:rPr b="0" lang="en-IN" sz="3000" spc="5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3000" spc="5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3000" spc="5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procedural</a:t>
            </a:r>
            <a:r>
              <a:rPr b="0" lang="en-IN" sz="3000" spc="5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0" lang="en-IN" sz="3000" spc="5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usually</a:t>
            </a:r>
            <a:r>
              <a:rPr b="0" lang="en-IN" sz="3000" spc="5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have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19000"/>
              </a:lnSpc>
              <a:spcBef>
                <a:spcPts val="1114"/>
              </a:spcBef>
              <a:tabLst>
                <a:tab algn="l" pos="1817280"/>
                <a:tab algn="l" pos="3086640"/>
                <a:tab algn="l" pos="4017600"/>
                <a:tab algn="l" pos="4863600"/>
                <a:tab algn="l" pos="6343560"/>
                <a:tab algn="l" pos="7125480"/>
                <a:tab algn="l" pos="7876440"/>
              </a:tabLst>
            </a:pP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30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obal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scope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9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30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hared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30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3000" spc="-7" strike="noStrike">
                <a:solidFill>
                  <a:srgbClr val="000000"/>
                </a:solidFill>
                <a:latin typeface="Times New Roman"/>
              </a:rPr>
              <a:t>ma</a:t>
            </a:r>
            <a:r>
              <a:rPr b="1" lang="en-IN" sz="30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3000" spc="-1" strike="noStrike">
                <a:solidFill>
                  <a:srgbClr val="000000"/>
                </a:solidFill>
                <a:latin typeface="Times New Roman"/>
              </a:rPr>
              <a:t>y  </a:t>
            </a:r>
            <a:r>
              <a:rPr b="1" lang="en-IN" sz="4500" spc="-7" strike="noStrike" baseline="-20000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4500" spc="-1" strike="noStrike" baseline="-20000">
                <a:solidFill>
                  <a:srgbClr val="000000"/>
                </a:solidFill>
                <a:latin typeface="Times New Roman"/>
              </a:rPr>
              <a:t>odu</a:t>
            </a:r>
            <a:r>
              <a:rPr b="1" lang="en-IN" sz="4500" spc="-15" strike="noStrike" baseline="-20000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4500" spc="-1" strike="noStrike" baseline="-20000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4500" spc="-7" strike="noStrike" baseline="-20000">
                <a:solidFill>
                  <a:srgbClr val="000000"/>
                </a:solidFill>
                <a:latin typeface="Times New Roman"/>
              </a:rPr>
              <a:t>s(f</a:t>
            </a:r>
            <a:r>
              <a:rPr b="1" lang="en-IN" sz="4500" spc="-1" strike="noStrike" baseline="-20000">
                <a:solidFill>
                  <a:srgbClr val="000000"/>
                </a:solidFill>
                <a:latin typeface="Times New Roman"/>
              </a:rPr>
              <a:t>unc</a:t>
            </a:r>
            <a:r>
              <a:rPr b="1" lang="en-IN" sz="4500" spc="-7" strike="noStrike" baseline="-20000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4500" spc="-15" strike="noStrike" baseline="-20000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4500" spc="-1" strike="noStrike" baseline="-20000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4500" spc="-727" strike="noStrike" baseline="-20000">
                <a:solidFill>
                  <a:srgbClr val="000000"/>
                </a:solidFill>
                <a:latin typeface="Times New Roman"/>
              </a:rPr>
              <a:t>n</a:t>
            </a:r>
            <a:r>
              <a:rPr b="1" i="1" lang="en-IN" sz="1200" spc="-160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1" lang="en-IN" sz="4500" spc="-1532" strike="noStrike" baseline="-20000">
                <a:solidFill>
                  <a:srgbClr val="000000"/>
                </a:solidFill>
                <a:latin typeface="Times New Roman"/>
              </a:rPr>
              <a:t>s</a:t>
            </a:r>
            <a:r>
              <a:rPr b="1" i="1" lang="en-IN" sz="1200" spc="-7" strike="noStrike">
                <a:solidFill>
                  <a:srgbClr val="000000"/>
                </a:solidFill>
                <a:latin typeface="Calibri"/>
              </a:rPr>
              <a:t>re</a:t>
            </a:r>
            <a:r>
              <a:rPr b="1" i="1" lang="en-IN" sz="1200" spc="-636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1" lang="en-IN" sz="4500" spc="-548" strike="noStrike" baseline="-20000">
                <a:solidFill>
                  <a:srgbClr val="000000"/>
                </a:solidFill>
                <a:latin typeface="Times New Roman"/>
              </a:rPr>
              <a:t>)</a:t>
            </a:r>
            <a:r>
              <a:rPr b="1" i="1" lang="en-IN" sz="1200" spc="-276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4500" spc="-712" strike="noStrike" baseline="-20000">
                <a:solidFill>
                  <a:srgbClr val="000000"/>
                </a:solidFill>
                <a:latin typeface="Times New Roman"/>
              </a:rPr>
              <a:t>.</a:t>
            </a:r>
            <a:r>
              <a:rPr b="1" i="1" lang="en-IN" sz="1200" spc="-7" strike="noStrike">
                <a:solidFill>
                  <a:srgbClr val="000000"/>
                </a:solidFill>
                <a:latin typeface="Calibri"/>
              </a:rPr>
              <a:t>re</a:t>
            </a:r>
            <a:r>
              <a:rPr b="1" i="1" lang="en-IN" sz="12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1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1200" spc="-1" strike="noStrike">
                <a:solidFill>
                  <a:srgbClr val="000000"/>
                </a:solidFill>
                <a:latin typeface="Calibri"/>
              </a:rPr>
              <a:t>by</a:t>
            </a:r>
            <a:r>
              <a:rPr b="0" lang="en-IN" sz="1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1200" spc="-7" strike="noStrike">
                <a:solidFill>
                  <a:srgbClr val="000000"/>
                </a:solidFill>
                <a:latin typeface="Calibri"/>
              </a:rPr>
              <a:t>Re</a:t>
            </a:r>
            <a:r>
              <a:rPr b="1" i="1" lang="en-IN" sz="12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i="1" lang="en-IN" sz="1200" spc="-7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i="1" lang="en-IN" sz="1200" spc="-1" strike="noStrike">
                <a:solidFill>
                  <a:srgbClr val="000000"/>
                </a:solidFill>
                <a:latin typeface="Calibri"/>
              </a:rPr>
              <a:t>tha</a:t>
            </a:r>
            <a:r>
              <a:rPr b="0" lang="en-IN" sz="1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1200" spc="-7" strike="noStrike">
                <a:solidFill>
                  <a:srgbClr val="000000"/>
                </a:solidFill>
                <a:latin typeface="Calibri"/>
              </a:rPr>
              <a:t>J</a:t>
            </a:r>
            <a:r>
              <a:rPr b="1" i="1" lang="en-IN" sz="1200" spc="-1" strike="noStrike">
                <a:solidFill>
                  <a:srgbClr val="000000"/>
                </a:solidFill>
                <a:latin typeface="Calibri"/>
              </a:rPr>
              <a:t>.</a:t>
            </a:r>
            <a:r>
              <a:rPr b="1" i="1" lang="en-IN" sz="1200" spc="-7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1" i="1" lang="en-IN" sz="1200" spc="-1" strike="noStrike">
                <a:solidFill>
                  <a:srgbClr val="000000"/>
                </a:solidFill>
                <a:latin typeface="Calibri"/>
              </a:rPr>
              <a:t>.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3641760" y="1000800"/>
            <a:ext cx="2771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object 5"/>
          <p:cNvSpPr/>
          <p:nvPr/>
        </p:nvSpPr>
        <p:spPr>
          <a:xfrm>
            <a:off x="993240" y="1806840"/>
            <a:ext cx="8073000" cy="43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 anchor="t">
            <a:spAutoFit/>
          </a:bodyPr>
          <a:p>
            <a:pPr marL="354960" indent="-343080">
              <a:lnSpc>
                <a:spcPts val="3019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Java,</a:t>
            </a:r>
            <a:r>
              <a:rPr b="0" lang="en-IN" sz="2800" spc="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source</a:t>
            </a:r>
            <a:r>
              <a:rPr b="0" lang="en-IN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0" lang="en-IN" sz="28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officially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compilation </a:t>
            </a:r>
            <a:r>
              <a:rPr b="0" i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unit.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9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0" i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contains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i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more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definitions.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ts val="3189"/>
              </a:lnSpc>
              <a:spcBef>
                <a:spcPts val="33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0" lang="en-IN" sz="28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requires</a:t>
            </a:r>
            <a:r>
              <a:rPr b="0" lang="en-IN" sz="28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source</a:t>
            </a:r>
            <a:r>
              <a:rPr b="0" lang="en-IN" sz="28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0" lang="en-IN" sz="28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8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ts val="3189"/>
              </a:lnSpc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.java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filename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extension.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33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code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reside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class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3019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By convention,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name </a:t>
            </a:r>
            <a:r>
              <a:rPr b="1" lang="en-IN" sz="2800" spc="-1" strike="noStrike">
                <a:solidFill>
                  <a:srgbClr val="2207e8"/>
                </a:solidFill>
                <a:latin typeface="Times New Roman"/>
              </a:rPr>
              <a:t>of that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class in </a:t>
            </a:r>
            <a:r>
              <a:rPr b="1" lang="en-IN" sz="2800" spc="-15" strike="noStrike">
                <a:solidFill>
                  <a:srgbClr val="2207e8"/>
                </a:solidFill>
                <a:latin typeface="Times New Roman"/>
              </a:rPr>
              <a:t>program </a:t>
            </a:r>
            <a:r>
              <a:rPr b="1" lang="en-IN" sz="2800" spc="-1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should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match the </a:t>
            </a:r>
            <a:r>
              <a:rPr b="1" lang="en-IN" sz="2800" spc="-7" strike="noStrike">
                <a:solidFill>
                  <a:srgbClr val="c00000"/>
                </a:solidFill>
                <a:latin typeface="Times New Roman"/>
              </a:rPr>
              <a:t>name 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of </a:t>
            </a:r>
            <a:r>
              <a:rPr b="1" lang="en-IN" sz="2800" spc="-7" strike="noStrike">
                <a:solidFill>
                  <a:srgbClr val="c00000"/>
                </a:solidFill>
                <a:latin typeface="Times New Roman"/>
              </a:rPr>
              <a:t>the file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 holds the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sensitive.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 type="sldNum" idx="14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3641760" y="1000800"/>
            <a:ext cx="2771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9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object 5"/>
          <p:cNvSpPr/>
          <p:nvPr/>
        </p:nvSpPr>
        <p:spPr>
          <a:xfrm>
            <a:off x="993240" y="2001240"/>
            <a:ext cx="8073000" cy="26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754560"/>
                <a:tab algn="l" pos="1626120"/>
                <a:tab algn="l" pos="2025720"/>
                <a:tab algn="l" pos="2563560"/>
                <a:tab algn="l" pos="3675960"/>
                <a:tab algn="l" pos="4549320"/>
                <a:tab algn="l" pos="5321880"/>
                <a:tab algn="l" pos="5957640"/>
                <a:tab algn="l" pos="6949440"/>
                <a:tab algn="l" pos="7723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pub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file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na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same</a:t>
            </a:r>
            <a:r>
              <a:rPr b="0" lang="en-IN" sz="28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or</a:t>
            </a:r>
            <a:r>
              <a:rPr b="0" lang="en-IN" sz="2800" spc="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different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8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28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public</a:t>
            </a:r>
            <a:r>
              <a:rPr b="1" lang="en-IN" sz="2800" spc="52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c00000"/>
                </a:solidFill>
                <a:latin typeface="Times New Roman"/>
              </a:rPr>
              <a:t>class</a:t>
            </a:r>
            <a:r>
              <a:rPr b="1" lang="en-IN" sz="2800" spc="58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8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file</a:t>
            </a:r>
            <a:r>
              <a:rPr b="0" lang="en-IN" sz="2800" spc="4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name</a:t>
            </a:r>
            <a:r>
              <a:rPr b="0" lang="en-IN" sz="2800" spc="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is</a:t>
            </a:r>
            <a:r>
              <a:rPr b="0" lang="en-IN" sz="2800" spc="5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5" strike="noStrike" u="heavy">
                <a:solidFill>
                  <a:srgbClr val="2207e8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same</a:t>
            </a:r>
            <a:r>
              <a:rPr b="0" lang="en-IN" sz="2800" spc="6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as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8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public</a:t>
            </a:r>
            <a:r>
              <a:rPr b="0" lang="en-IN" sz="2800" spc="-3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sldNum" idx="14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2611800" y="726480"/>
            <a:ext cx="4681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r>
              <a:rPr b="1" lang="en-IN" sz="36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structure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5" name="object 4" descr=""/>
          <p:cNvPicPr/>
          <p:nvPr/>
        </p:nvPicPr>
        <p:blipFill>
          <a:blip r:embed="rId2"/>
          <a:stretch/>
        </p:blipFill>
        <p:spPr>
          <a:xfrm>
            <a:off x="1371600" y="1513440"/>
            <a:ext cx="5333760" cy="5801400"/>
          </a:xfrm>
          <a:prstGeom prst="rect">
            <a:avLst/>
          </a:prstGeom>
          <a:ln w="0">
            <a:noFill/>
          </a:ln>
        </p:spPr>
      </p:pic>
      <p:sp>
        <p:nvSpPr>
          <p:cNvPr id="1037" name="PlaceHolder 3"/>
          <p:cNvSpPr>
            <a:spLocks noGrp="1"/>
          </p:cNvSpPr>
          <p:nvPr>
            <p:ph type="sldNum" idx="14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2847960" y="514440"/>
            <a:ext cx="4055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Documentation</a:t>
            </a:r>
            <a:r>
              <a:rPr b="1" lang="en-IN" sz="32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Section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object 5"/>
          <p:cNvSpPr/>
          <p:nvPr/>
        </p:nvSpPr>
        <p:spPr>
          <a:xfrm>
            <a:off x="993240" y="1453320"/>
            <a:ext cx="8071200" cy="45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write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comments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this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section.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Comments</a:t>
            </a:r>
            <a:r>
              <a:rPr b="0" lang="en-IN" sz="28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beneficial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8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programmer</a:t>
            </a:r>
            <a:r>
              <a:rPr b="0" lang="en-IN" sz="28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because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they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help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them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understand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code.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three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types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comments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supports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23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18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Multi-line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18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Documentation</a:t>
            </a:r>
            <a:r>
              <a:rPr b="0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 type="sldNum" idx="14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3503160" y="726480"/>
            <a:ext cx="2133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Comments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061600"/>
          </a:xfrm>
          <a:prstGeom prst="rect">
            <a:avLst/>
          </a:prstGeom>
          <a:noFill/>
          <a:ln w="0">
            <a:noFill/>
          </a:ln>
        </p:spPr>
        <p:txBody>
          <a:bodyPr lIns="0" rIns="0" tIns="67680" bIns="0" anchor="t">
            <a:noAutofit/>
          </a:bodyPr>
          <a:p>
            <a:pPr marL="35568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Single</a:t>
            </a:r>
            <a:r>
              <a:rPr b="0" lang="en-IN" sz="26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line</a:t>
            </a:r>
            <a:r>
              <a:rPr b="0" lang="en-IN" sz="2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1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comment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line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ts val="2874"/>
              </a:lnSpc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start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ff0000"/>
                </a:solidFill>
                <a:latin typeface="Times New Roman"/>
              </a:rPr>
              <a:t>//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 algn="just">
              <a:lnSpc>
                <a:spcPts val="3115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Multi-line</a:t>
            </a:r>
            <a:r>
              <a:rPr b="0" lang="en-IN" sz="2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1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comment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lines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ts val="2874"/>
              </a:lnSpc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Start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/*</a:t>
            </a:r>
            <a:r>
              <a:rPr b="1" lang="en-IN" sz="2400" spc="588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end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with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*/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 algn="just">
              <a:lnSpc>
                <a:spcPts val="3115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Documentation</a:t>
            </a:r>
            <a:r>
              <a:rPr b="0" lang="en-IN" sz="26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Multi-line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comment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ct val="8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doc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comment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appears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immediately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before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class,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interface,</a:t>
            </a:r>
            <a:r>
              <a:rPr b="0" lang="en-IN" sz="2400" spc="8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8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method,</a:t>
            </a:r>
            <a:r>
              <a:rPr b="0" lang="en-IN" sz="2400" spc="8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8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  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field</a:t>
            </a:r>
            <a:r>
              <a:rPr b="0" lang="en-IN" sz="2400" spc="8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8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definition</a:t>
            </a:r>
            <a:r>
              <a:rPr b="0" lang="en-IN" sz="2400" spc="8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8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contains</a:t>
            </a:r>
            <a:r>
              <a:rPr b="0" lang="en-IN" sz="2400" spc="3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documentation</a:t>
            </a:r>
            <a:r>
              <a:rPr b="1" lang="en-IN" sz="2400" spc="3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400" spc="3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34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class,</a:t>
            </a:r>
            <a:r>
              <a:rPr b="0" lang="en-IN" sz="24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interface,</a:t>
            </a:r>
            <a:r>
              <a:rPr b="0" lang="en-IN" sz="2400" spc="3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method, </a:t>
            </a:r>
            <a:r>
              <a:rPr b="0" lang="en-IN" sz="2400" spc="-59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field.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7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docu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ent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AP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the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code.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Start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/*</a:t>
            </a:r>
            <a:r>
              <a:rPr b="1" lang="en-IN" sz="2400" spc="588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end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with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*/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 type="sldNum" idx="15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3960360" y="1000800"/>
            <a:ext cx="2133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Comments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 type="sldNum" idx="15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4" name="object 4"/>
          <p:cNvSpPr/>
          <p:nvPr/>
        </p:nvSpPr>
        <p:spPr>
          <a:xfrm>
            <a:off x="993240" y="1998000"/>
            <a:ext cx="4119480" cy="42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295"/>
              </a:spcBef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//This</a:t>
            </a:r>
            <a:r>
              <a:rPr b="0" lang="en-IN" sz="2400" spc="-46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single</a:t>
            </a:r>
            <a:r>
              <a:rPr b="0" lang="en-IN" sz="2400" spc="-3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line</a:t>
            </a:r>
            <a:r>
              <a:rPr b="0" lang="en-IN" sz="2400" spc="-3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ff0000"/>
                </a:solidFill>
                <a:latin typeface="Times New Roman"/>
              </a:rPr>
              <a:t>comment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30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Multi-line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696600" indent="-227160">
              <a:lnSpc>
                <a:spcPct val="110000"/>
              </a:lnSpc>
              <a:spcBef>
                <a:spcPts val="6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810872"/>
                </a:solidFill>
                <a:latin typeface="Times New Roman"/>
              </a:rPr>
              <a:t>/* this is </a:t>
            </a:r>
            <a:r>
              <a:rPr b="0" lang="en-IN" sz="2400" spc="-7" strike="noStrike">
                <a:solidFill>
                  <a:srgbClr val="810872"/>
                </a:solidFill>
                <a:latin typeface="Times New Roman"/>
              </a:rPr>
              <a:t>multiline comment. </a:t>
            </a:r>
            <a:r>
              <a:rPr b="0" lang="en-IN" sz="2400" spc="-1" strike="noStrike">
                <a:solidFill>
                  <a:srgbClr val="810872"/>
                </a:solidFill>
                <a:latin typeface="Times New Roman"/>
              </a:rPr>
              <a:t> and</a:t>
            </a:r>
            <a:r>
              <a:rPr b="0" lang="en-IN" sz="2400" spc="-32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810872"/>
                </a:solidFill>
                <a:latin typeface="Times New Roman"/>
              </a:rPr>
              <a:t>support</a:t>
            </a:r>
            <a:r>
              <a:rPr b="0" lang="en-IN" sz="2400" spc="-32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810872"/>
                </a:solidFill>
                <a:latin typeface="Times New Roman"/>
              </a:rPr>
              <a:t>multiple</a:t>
            </a:r>
            <a:r>
              <a:rPr b="0" lang="en-IN" sz="2400" spc="-60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810872"/>
                </a:solidFill>
                <a:latin typeface="Times New Roman"/>
              </a:rPr>
              <a:t>lines*/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30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Documentation</a:t>
            </a:r>
            <a:r>
              <a:rPr b="0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309"/>
              </a:spcBef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/**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315"/>
              </a:spcBef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*this</a:t>
            </a:r>
            <a:r>
              <a:rPr b="0" lang="en-IN" sz="2600" spc="-4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2207e8"/>
                </a:solidFill>
                <a:latin typeface="Times New Roman"/>
              </a:rPr>
              <a:t>is</a:t>
            </a:r>
            <a:r>
              <a:rPr b="0" lang="en-IN" sz="26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documentation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23720">
              <a:lnSpc>
                <a:spcPct val="100000"/>
              </a:lnSpc>
              <a:spcBef>
                <a:spcPts val="309"/>
              </a:spcBef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*comment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41640">
              <a:lnSpc>
                <a:spcPct val="100000"/>
              </a:lnSpc>
              <a:spcBef>
                <a:spcPts val="315"/>
              </a:spcBef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*/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3960360" y="1000800"/>
            <a:ext cx="2133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Comments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7" name="object 4"/>
          <p:cNvSpPr/>
          <p:nvPr/>
        </p:nvSpPr>
        <p:spPr>
          <a:xfrm>
            <a:off x="8460720" y="3446640"/>
            <a:ext cx="881640" cy="20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/*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5"/>
              </a:spcBef>
            </a:pP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*/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88200">
              <a:lnSpc>
                <a:spcPct val="100000"/>
              </a:lnSpc>
              <a:spcBef>
                <a:spcPts val="1165"/>
              </a:spcBef>
              <a:tabLst>
                <a:tab algn="l" pos="66600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/**</a:t>
            </a:r>
            <a:r>
              <a:rPr b="0" lang="en-IN" sz="1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*/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object 5"/>
          <p:cNvSpPr/>
          <p:nvPr/>
        </p:nvSpPr>
        <p:spPr>
          <a:xfrm>
            <a:off x="8613000" y="2379960"/>
            <a:ext cx="2023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//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9" name="object 6" descr=""/>
          <p:cNvPicPr/>
          <p:nvPr/>
        </p:nvPicPr>
        <p:blipFill>
          <a:blip r:embed="rId2"/>
          <a:stretch/>
        </p:blipFill>
        <p:spPr>
          <a:xfrm>
            <a:off x="914400" y="1726560"/>
            <a:ext cx="7314840" cy="4565520"/>
          </a:xfrm>
          <a:prstGeom prst="rect">
            <a:avLst/>
          </a:prstGeom>
          <a:ln w="0">
            <a:noFill/>
          </a:ln>
        </p:spPr>
      </p:pic>
      <p:sp>
        <p:nvSpPr>
          <p:cNvPr id="1061" name="PlaceHolder 3"/>
          <p:cNvSpPr>
            <a:spLocks noGrp="1"/>
          </p:cNvSpPr>
          <p:nvPr>
            <p:ph type="sldNum" idx="15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3361320" y="788760"/>
            <a:ext cx="3333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r>
              <a:rPr b="1" lang="en-IN" sz="32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Statement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902120"/>
          </a:xfrm>
          <a:prstGeom prst="rect">
            <a:avLst/>
          </a:prstGeom>
          <a:noFill/>
          <a:ln w="0">
            <a:noFill/>
          </a:ln>
        </p:spPr>
        <p:txBody>
          <a:bodyPr lIns="0" rIns="0" tIns="70920" bIns="0" anchor="t">
            <a:no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package is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1" lang="en-IN" sz="2600" spc="-12" strike="noStrike">
                <a:solidFill>
                  <a:srgbClr val="2207e8"/>
                </a:solidFill>
                <a:latin typeface="Times New Roman"/>
              </a:rPr>
              <a:t>group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of </a:t>
            </a:r>
            <a:r>
              <a:rPr b="1" lang="en-IN" sz="2600" spc="-7" strike="noStrike">
                <a:solidFill>
                  <a:srgbClr val="2207e8"/>
                </a:solidFill>
                <a:latin typeface="Times New Roman"/>
              </a:rPr>
              <a:t>classes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that </a:t>
            </a:r>
            <a:r>
              <a:rPr b="1" lang="en-IN" sz="2600" spc="-15" strike="noStrike">
                <a:solidFill>
                  <a:schemeClr val="dk1"/>
                </a:solidFill>
                <a:latin typeface="Times New Roman"/>
              </a:rPr>
              <a:t>are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defined by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1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name.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756360" indent="-286920" algn="just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Arial MT"/>
              </a:rPr>
              <a:t>–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That is,</a:t>
            </a:r>
            <a:r>
              <a:rPr b="0" lang="en-IN" sz="2600" spc="6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if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you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want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to </a:t>
            </a:r>
            <a:r>
              <a:rPr b="1" i="1" lang="en-IN" sz="2600" spc="-1" strike="noStrike">
                <a:solidFill>
                  <a:schemeClr val="dk1"/>
                </a:solidFill>
                <a:latin typeface="Times New Roman"/>
              </a:rPr>
              <a:t>declare many </a:t>
            </a:r>
            <a:r>
              <a:rPr b="1" i="1" lang="en-IN" sz="2600" spc="-7" strike="noStrike">
                <a:solidFill>
                  <a:schemeClr val="dk1"/>
                </a:solidFill>
                <a:latin typeface="Times New Roman"/>
              </a:rPr>
              <a:t>classes </a:t>
            </a:r>
            <a:r>
              <a:rPr b="1" i="1" lang="en-IN" sz="2600" spc="-1" strike="noStrike">
                <a:solidFill>
                  <a:schemeClr val="dk1"/>
                </a:solidFill>
                <a:latin typeface="Times New Roman"/>
              </a:rPr>
              <a:t>within </a:t>
            </a:r>
            <a:r>
              <a:rPr b="1" i="1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chemeClr val="dk1"/>
                </a:solidFill>
                <a:latin typeface="Times New Roman"/>
              </a:rPr>
              <a:t>one</a:t>
            </a:r>
            <a:r>
              <a:rPr b="1" i="1" lang="en-IN" sz="2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chemeClr val="dk1"/>
                </a:solidFill>
                <a:latin typeface="Times New Roman"/>
              </a:rPr>
              <a:t>element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,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then 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you</a:t>
            </a:r>
            <a:r>
              <a:rPr b="0" lang="en-IN" sz="2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can declare</a:t>
            </a:r>
            <a:r>
              <a:rPr b="0" lang="en-IN" sz="2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it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within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If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you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do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not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want to declare 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any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package, then there will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be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no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problem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with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it,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and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you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will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not</a:t>
            </a:r>
            <a:r>
              <a:rPr b="0" lang="en-IN" sz="26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get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any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errors.(Package</a:t>
            </a:r>
            <a:r>
              <a:rPr b="0" lang="en-IN" sz="26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optional)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r>
              <a:rPr b="0" lang="en-IN" sz="2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is declared</a:t>
            </a:r>
            <a:r>
              <a:rPr b="0" lang="en-IN" sz="26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as: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92664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355680"/>
              </a:tabLst>
            </a:pP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r>
              <a:rPr b="1" lang="en-IN" sz="26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package_name;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621"/>
              </a:spcBef>
              <a:buNone/>
              <a:tabLst>
                <a:tab algn="l" pos="355680"/>
              </a:tabLst>
            </a:pP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Eg:</a:t>
            </a:r>
            <a:r>
              <a:rPr b="0" lang="en-IN" sz="2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r>
              <a:rPr b="0" lang="en-IN" sz="2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mypackage;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355680"/>
              </a:tabLst>
            </a:pPr>
            <a:r>
              <a:rPr b="0" i="1" lang="en-IN" sz="2600" spc="-120" strike="noStrike">
                <a:solidFill>
                  <a:schemeClr val="dk1"/>
                </a:solidFill>
                <a:latin typeface="Times New Roman"/>
              </a:rPr>
              <a:t>We</a:t>
            </a:r>
            <a:r>
              <a:rPr b="0" i="1" lang="en-IN" sz="26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chemeClr val="dk1"/>
                </a:solidFill>
                <a:latin typeface="Times New Roman"/>
              </a:rPr>
              <a:t>can</a:t>
            </a:r>
            <a:r>
              <a:rPr b="0" i="1" lang="en-IN" sz="2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chemeClr val="dk1"/>
                </a:solidFill>
                <a:latin typeface="Times New Roman"/>
              </a:rPr>
              <a:t>create</a:t>
            </a:r>
            <a:r>
              <a:rPr b="0" i="1" lang="en-IN" sz="2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i="1" lang="en-IN" sz="2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r>
              <a:rPr b="0" i="1" lang="en-IN" sz="2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chemeClr val="dk1"/>
                </a:solidFill>
                <a:latin typeface="Times New Roman"/>
              </a:rPr>
              <a:t>with</a:t>
            </a:r>
            <a:r>
              <a:rPr b="0" i="1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chemeClr val="dk1"/>
                </a:solidFill>
                <a:latin typeface="Times New Roman"/>
              </a:rPr>
              <a:t>any</a:t>
            </a:r>
            <a:r>
              <a:rPr b="0" i="1" lang="en-IN" sz="2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chemeClr val="dk1"/>
                </a:solidFill>
                <a:latin typeface="Times New Roman"/>
              </a:rPr>
              <a:t>name.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7" name="PlaceHolder 4"/>
          <p:cNvSpPr>
            <a:spLocks noGrp="1"/>
          </p:cNvSpPr>
          <p:nvPr>
            <p:ph type="sldNum" idx="15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3269880" y="1000800"/>
            <a:ext cx="35168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Import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Statement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311760" bIns="0" anchor="t">
            <a:no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If</a:t>
            </a:r>
            <a:r>
              <a:rPr b="0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we</a:t>
            </a:r>
            <a:r>
              <a:rPr b="0" lang="en-IN" sz="2400" spc="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want</a:t>
            </a:r>
            <a:r>
              <a:rPr b="0" lang="en-IN" sz="2400" spc="2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400" spc="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2400" spc="2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2400" spc="2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24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another</a:t>
            </a:r>
            <a:r>
              <a:rPr b="1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package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,</a:t>
            </a:r>
            <a:r>
              <a:rPr b="0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then</a:t>
            </a:r>
            <a:r>
              <a:rPr b="0" lang="en-IN" sz="24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we</a:t>
            </a:r>
            <a:r>
              <a:rPr b="0" lang="en-IN" sz="24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have</a:t>
            </a:r>
            <a:r>
              <a:rPr b="0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to </a:t>
            </a:r>
            <a:r>
              <a:rPr b="0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import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it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directly</a:t>
            </a:r>
            <a:r>
              <a:rPr b="0" lang="en-IN" sz="24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into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your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program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using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import</a:t>
            </a:r>
            <a:r>
              <a:rPr b="1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statement.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Once</a:t>
            </a:r>
            <a:r>
              <a:rPr b="0" lang="en-IN" sz="24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imported,</a:t>
            </a:r>
            <a:r>
              <a:rPr b="0" lang="en-IN" sz="2400" spc="2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400" spc="2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0" lang="en-IN" sz="2400" spc="23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can</a:t>
            </a:r>
            <a:r>
              <a:rPr b="0" lang="en-IN" sz="24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be</a:t>
            </a:r>
            <a:r>
              <a:rPr b="0" lang="en-IN" sz="2400" spc="24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referred</a:t>
            </a:r>
            <a:r>
              <a:rPr b="0" lang="en-IN" sz="24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400" spc="24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directly,</a:t>
            </a:r>
            <a:r>
              <a:rPr b="0" lang="en-IN" sz="24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using</a:t>
            </a:r>
            <a:r>
              <a:rPr b="0" lang="en-IN" sz="2400" spc="24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only </a:t>
            </a:r>
            <a:r>
              <a:rPr b="0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its</a:t>
            </a:r>
            <a:r>
              <a:rPr b="0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name.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Syntax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2013"/>
              </a:spcBef>
              <a:buNone/>
              <a:tabLst>
                <a:tab algn="l" pos="354960"/>
                <a:tab algn="l" pos="355680"/>
              </a:tabLst>
            </a:pP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import</a:t>
            </a:r>
            <a:r>
              <a:rPr b="1" lang="en-IN" sz="2400" spc="-3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packagename;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3" name="PlaceHolder 4"/>
          <p:cNvSpPr>
            <a:spLocks noGrp="1"/>
          </p:cNvSpPr>
          <p:nvPr>
            <p:ph type="sldNum" idx="15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2514240" y="1000800"/>
            <a:ext cx="5028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Import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Statement(contd.)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object 5"/>
          <p:cNvSpPr/>
          <p:nvPr/>
        </p:nvSpPr>
        <p:spPr>
          <a:xfrm>
            <a:off x="993240" y="1697400"/>
            <a:ext cx="8073000" cy="47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358280"/>
                <a:tab algn="l" pos="3052440"/>
                <a:tab algn="l" pos="4210560"/>
                <a:tab algn="l" pos="4815720"/>
                <a:tab algn="l" pos="5858640"/>
                <a:tab algn="l" pos="6307920"/>
                <a:tab algn="l" pos="778176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 Java.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import</a:t>
            </a:r>
            <a:r>
              <a:rPr b="0" lang="en-IN" sz="28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specific</a:t>
            </a:r>
            <a:r>
              <a:rPr b="0" lang="en-IN" sz="28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8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import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statement.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Examples: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1263600"/>
                <a:tab algn="l" pos="2874600"/>
                <a:tab algn="l" pos="3275280"/>
                <a:tab algn="l" pos="4429080"/>
                <a:tab algn="l" pos="5009400"/>
                <a:tab algn="l" pos="6217920"/>
                <a:tab algn="l" pos="708084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import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java.io.*;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//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import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800" spc="-32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i="1" lang="en-IN" sz="2800" spc="-3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java.io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2755440">
              <a:lnSpc>
                <a:spcPct val="100000"/>
              </a:lnSpc>
              <a:tabLst>
                <a:tab algn="l" pos="1263600"/>
                <a:tab algn="l" pos="2874600"/>
                <a:tab algn="l" pos="3275280"/>
                <a:tab algn="l" pos="4429080"/>
                <a:tab algn="l" pos="5009400"/>
                <a:tab algn="l" pos="6217920"/>
                <a:tab algn="l" pos="708084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package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32353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import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java.util.Date;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//imports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Date 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75"/>
              </a:spcBef>
              <a:tabLst>
                <a:tab algn="l" pos="32353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import</a:t>
            </a:r>
            <a:r>
              <a:rPr b="0" lang="en-IN" sz="28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java.applet.*;</a:t>
            </a:r>
            <a:r>
              <a:rPr b="0" lang="en-IN" sz="28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/*imports</a:t>
            </a:r>
            <a:r>
              <a:rPr b="0" lang="en-IN" sz="28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1" lang="en-IN" sz="28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8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8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669840">
              <a:lnSpc>
                <a:spcPct val="100000"/>
              </a:lnSpc>
              <a:tabLst>
                <a:tab algn="l" pos="323532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java.applet</a:t>
            </a:r>
            <a:r>
              <a:rPr b="0" i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package*/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PlaceHolder 3"/>
          <p:cNvSpPr>
            <a:spLocks noGrp="1"/>
          </p:cNvSpPr>
          <p:nvPr>
            <p:ph type="sldNum" idx="16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656080" indent="-180036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FOD-Centralised</a:t>
            </a:r>
            <a:r>
              <a:rPr b="1" lang="en-IN" sz="44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system </a:t>
            </a:r>
            <a:r>
              <a:rPr b="1" lang="en-IN" sz="4400" spc="-10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state(Eg.)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3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48406ECB-BFA9-4A9E-BBBA-4AAAB13C8863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object 4"/>
          <p:cNvSpPr/>
          <p:nvPr/>
        </p:nvSpPr>
        <p:spPr>
          <a:xfrm>
            <a:off x="1031400" y="2072160"/>
            <a:ext cx="8033040" cy="275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31280" indent="-4190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31640"/>
              </a:tabLst>
            </a:pP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example,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books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(i.e.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whether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borrowed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by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users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or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available</a:t>
            </a:r>
            <a:r>
              <a:rPr b="0" lang="en-IN" sz="3000" spc="7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issue)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determines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3000" spc="7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7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library </a:t>
            </a:r>
            <a:r>
              <a:rPr b="0" lang="en-IN" sz="3000" spc="-7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automation</a:t>
            </a:r>
            <a:r>
              <a:rPr b="0" lang="en-IN" sz="30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3079440" y="1000800"/>
            <a:ext cx="3898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Interface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Statement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2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object 5"/>
          <p:cNvSpPr/>
          <p:nvPr/>
        </p:nvSpPr>
        <p:spPr>
          <a:xfrm>
            <a:off x="993240" y="2215440"/>
            <a:ext cx="8071200" cy="38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statement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specify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interface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Interfaces are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like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 includes a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group of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declarations.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It's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optional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section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programmers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want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6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implement</a:t>
            </a:r>
            <a:r>
              <a:rPr b="0" lang="en-IN" sz="2800" spc="6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multiple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inheritances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within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 type="sldNum" idx="16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3631320" y="788760"/>
            <a:ext cx="2793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2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Definition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8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object 5"/>
          <p:cNvSpPr/>
          <p:nvPr/>
        </p:nvSpPr>
        <p:spPr>
          <a:xfrm>
            <a:off x="993240" y="1458720"/>
            <a:ext cx="8071200" cy="44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program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contain several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definitions.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8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1" lang="en-IN" sz="28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8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essential</a:t>
            </a:r>
            <a:r>
              <a:rPr b="1" lang="en-IN" sz="28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elements</a:t>
            </a:r>
            <a:r>
              <a:rPr b="1" lang="en-IN" sz="28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any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775800"/>
                <a:tab algn="l" pos="1216080"/>
                <a:tab algn="l" pos="1576080"/>
                <a:tab algn="l" pos="2490480"/>
                <a:tab algn="l" pos="4270320"/>
                <a:tab algn="l" pos="4749120"/>
                <a:tab algn="l" pos="5564520"/>
                <a:tab algn="l" pos="6455880"/>
                <a:tab algn="l" pos="7426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nve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ith  capital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letter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E.g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Example{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75"/>
              </a:spcBef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 type="sldNum" idx="16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3097800" y="726480"/>
            <a:ext cx="38592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Main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Method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4" name="object 4"/>
          <p:cNvSpPr/>
          <p:nvPr/>
        </p:nvSpPr>
        <p:spPr>
          <a:xfrm>
            <a:off x="993240" y="1473120"/>
            <a:ext cx="8071920" cy="52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marL="354960" indent="-343080">
              <a:lnSpc>
                <a:spcPts val="2299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Every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stand-alone</a:t>
            </a:r>
            <a:r>
              <a:rPr b="0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4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requires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starting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31"/>
              </a:spcBef>
              <a:tabLst>
                <a:tab algn="l" pos="75636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2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 an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essential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0" lang="en-IN" sz="22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a Java program.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31"/>
              </a:spcBef>
              <a:tabLst>
                <a:tab algn="l" pos="756360"/>
              </a:tabLst>
            </a:pPr>
            <a:endParaRPr b="0" lang="en-IN" sz="275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ts val="2299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program,</a:t>
            </a:r>
            <a:r>
              <a:rPr b="0" lang="en-IN" sz="24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1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defines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main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hods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ion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exec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le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statements.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Classname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public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void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(</a:t>
            </a:r>
            <a:r>
              <a:rPr b="1" lang="en-IN" sz="2400" spc="-7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400" spc="-26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args[]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spcBef>
                <a:spcPts val="6"/>
              </a:spcBef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tabLst>
                <a:tab algn="l" pos="354960"/>
                <a:tab algn="l" pos="355680"/>
                <a:tab algn="l" pos="1693440"/>
                <a:tab algn="l" pos="2859480"/>
                <a:tab algn="l" pos="3633480"/>
                <a:tab algn="l" pos="4429080"/>
                <a:tab algn="l" pos="6049080"/>
                <a:tab algn="l" pos="67575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object 5"/>
          <p:cNvSpPr/>
          <p:nvPr/>
        </p:nvSpPr>
        <p:spPr>
          <a:xfrm>
            <a:off x="1335960" y="6679080"/>
            <a:ext cx="1717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object 7"/>
          <p:cNvSpPr/>
          <p:nvPr/>
        </p:nvSpPr>
        <p:spPr>
          <a:xfrm>
            <a:off x="8883000" y="6883560"/>
            <a:ext cx="18072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3625200" y="1000800"/>
            <a:ext cx="2805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Main</a:t>
            </a:r>
            <a:r>
              <a:rPr b="1" lang="en-IN" sz="36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function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23240"/>
          </a:xfrm>
          <a:prstGeom prst="rect">
            <a:avLst/>
          </a:prstGeom>
          <a:noFill/>
          <a:ln w="0">
            <a:noFill/>
          </a:ln>
        </p:spPr>
        <p:txBody>
          <a:bodyPr lIns="0" rIns="0" tIns="3758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720"/>
              </a:spcBef>
              <a:buNone/>
            </a:pP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public</a:t>
            </a:r>
            <a:r>
              <a:rPr b="1" lang="en-IN" sz="2600" spc="-3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451f"/>
                </a:solidFill>
                <a:latin typeface="Times New Roman"/>
              </a:rPr>
              <a:t>static</a:t>
            </a:r>
            <a:r>
              <a:rPr b="1" lang="en-IN" sz="2600" spc="-21" strike="noStrike">
                <a:solidFill>
                  <a:srgbClr val="00451f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810872"/>
                </a:solidFill>
                <a:latin typeface="Times New Roman"/>
              </a:rPr>
              <a:t>void</a:t>
            </a:r>
            <a:r>
              <a:rPr b="1" lang="en-IN" sz="2600" spc="-21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(</a:t>
            </a:r>
            <a:r>
              <a:rPr b="1" lang="en-IN" sz="2600" spc="-1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600" spc="-35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args[]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624"/>
              </a:spcBef>
              <a:buNone/>
            </a:pP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{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b="0" lang="en-IN" sz="38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buNone/>
            </a:pP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}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584"/>
              </a:spcBef>
              <a:buClr>
                <a:srgbClr val="2207e8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public</a:t>
            </a:r>
            <a:r>
              <a:rPr b="1" lang="en-IN" sz="2400" spc="-3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means</a:t>
            </a:r>
            <a:r>
              <a:rPr b="0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it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can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also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be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used by</a:t>
            </a:r>
            <a:r>
              <a:rPr b="1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code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outside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its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>
              <a:lnSpc>
                <a:spcPct val="100000"/>
              </a:lnSpc>
              <a:spcBef>
                <a:spcPts val="575"/>
              </a:spcBef>
              <a:buClr>
                <a:srgbClr val="00451f"/>
              </a:buClr>
              <a:buFont typeface="Arial MT"/>
              <a:buChar char="•"/>
              <a:tabLst>
                <a:tab algn="l" pos="354960"/>
                <a:tab algn="l" pos="355680"/>
                <a:tab algn="l" pos="1188720"/>
                <a:tab algn="l" pos="1533600"/>
                <a:tab algn="l" pos="1565280"/>
                <a:tab algn="l" pos="2232720"/>
                <a:tab algn="l" pos="3034800"/>
                <a:tab algn="l" pos="3529800"/>
                <a:tab algn="l" pos="4312800"/>
                <a:tab algn="l" pos="4707720"/>
                <a:tab algn="l" pos="5645160"/>
                <a:tab algn="l" pos="5937840"/>
                <a:tab algn="l" pos="7060680"/>
              </a:tabLst>
            </a:pPr>
            <a:r>
              <a:rPr b="1" lang="en-IN" sz="2400" spc="-7" strike="noStrike">
                <a:solidFill>
                  <a:srgbClr val="00451f"/>
                </a:solidFill>
                <a:latin typeface="Times New Roman"/>
              </a:rPr>
              <a:t>s</a:t>
            </a:r>
            <a:r>
              <a:rPr b="1" lang="en-IN" sz="2400" spc="-1" strike="noStrike">
                <a:solidFill>
                  <a:srgbClr val="00451f"/>
                </a:solidFill>
                <a:latin typeface="Times New Roman"/>
              </a:rPr>
              <a:t>tat</a:t>
            </a:r>
            <a:r>
              <a:rPr b="1" lang="en-IN" sz="2400" spc="-12" strike="noStrike">
                <a:solidFill>
                  <a:srgbClr val="00451f"/>
                </a:solidFill>
                <a:latin typeface="Times New Roman"/>
              </a:rPr>
              <a:t>i</a:t>
            </a:r>
            <a:r>
              <a:rPr b="1" lang="en-IN" sz="2400" spc="-1" strike="noStrike">
                <a:solidFill>
                  <a:srgbClr val="00451f"/>
                </a:solidFill>
                <a:latin typeface="Times New Roman"/>
              </a:rPr>
              <a:t>c</a:t>
            </a:r>
            <a:r>
              <a:rPr b="1" lang="en-IN" sz="2400" spc="-1" strike="noStrike">
                <a:solidFill>
                  <a:srgbClr val="00451f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us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ed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hen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1" lang="en-IN" sz="2400" spc="9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acce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ss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et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od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it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t 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creating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its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object.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575"/>
              </a:spcBef>
              <a:buClr>
                <a:srgbClr val="810872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1" strike="noStrike">
                <a:solidFill>
                  <a:srgbClr val="810872"/>
                </a:solidFill>
                <a:latin typeface="Times New Roman"/>
              </a:rPr>
              <a:t>void</a:t>
            </a:r>
            <a:r>
              <a:rPr b="1" lang="en-IN" sz="2400" spc="-21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indicates</a:t>
            </a:r>
            <a:r>
              <a:rPr b="0" lang="en-IN" sz="24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that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function</a:t>
            </a:r>
            <a:r>
              <a:rPr b="1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does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not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return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value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575"/>
              </a:spcBef>
              <a:buClr>
                <a:srgbClr val="c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400" spc="-4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function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name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>
              <a:lnSpc>
                <a:spcPct val="100000"/>
              </a:lnSpc>
              <a:spcBef>
                <a:spcPts val="575"/>
              </a:spcBef>
              <a:buClr>
                <a:srgbClr val="810872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7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400" spc="-46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1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469440" indent="0">
              <a:lnSpc>
                <a:spcPct val="100000"/>
              </a:lnSpc>
              <a:spcBef>
                <a:spcPts val="581"/>
              </a:spcBef>
              <a:buNone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Arial MT"/>
              </a:rPr>
              <a:t>–</a:t>
            </a:r>
            <a:r>
              <a:rPr b="0" lang="en-IN" sz="2400" spc="242" strike="noStrike">
                <a:solidFill>
                  <a:schemeClr val="dk1"/>
                </a:solidFill>
                <a:latin typeface="Arial MT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args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an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array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instances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String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 type="sldNum" idx="16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2800440" y="1000800"/>
            <a:ext cx="4455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public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static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void main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sldNum" idx="16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8" name="object 4"/>
          <p:cNvSpPr/>
          <p:nvPr/>
        </p:nvSpPr>
        <p:spPr>
          <a:xfrm>
            <a:off x="993240" y="1697400"/>
            <a:ext cx="8071200" cy="46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6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declared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2207e8"/>
                </a:solidFill>
                <a:latin typeface="Times New Roman"/>
              </a:rPr>
              <a:t>public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means</a:t>
            </a:r>
            <a:r>
              <a:rPr b="0" lang="en-IN" sz="26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algn="just">
              <a:lnSpc>
                <a:spcPct val="100000"/>
              </a:lnSpc>
              <a:tabLst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also be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used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outside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word </a:t>
            </a:r>
            <a:r>
              <a:rPr b="1" i="1" lang="en-IN" sz="2600" spc="-7" strike="noStrike">
                <a:solidFill>
                  <a:srgbClr val="2207e8"/>
                </a:solidFill>
                <a:latin typeface="Times New Roman"/>
              </a:rPr>
              <a:t>static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we want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to access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method </a:t>
            </a:r>
            <a:r>
              <a:rPr b="1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without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creating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 object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(because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we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call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method,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before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creating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word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void</a:t>
            </a:r>
            <a:r>
              <a:rPr b="1" lang="en-IN" sz="2600" spc="154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indicates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1" lang="en-IN" sz="26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1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1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return </a:t>
            </a:r>
            <a:r>
              <a:rPr b="1" lang="en-IN" sz="2600" spc="-6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value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main(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return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value.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main()</a:t>
            </a:r>
            <a:r>
              <a:rPr b="0" i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starting</a:t>
            </a:r>
            <a:r>
              <a:rPr b="0" i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0" i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i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i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5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61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Proper</a:t>
            </a:r>
            <a:r>
              <a:rPr b="0" lang="en-IN" sz="26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spaces</a:t>
            </a:r>
            <a:r>
              <a:rPr b="0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given</a:t>
            </a:r>
            <a:r>
              <a:rPr b="0" lang="en-IN" sz="26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6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make</a:t>
            </a:r>
            <a:r>
              <a:rPr b="0" lang="en-IN" sz="26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algn="just">
              <a:lnSpc>
                <a:spcPct val="100000"/>
              </a:lnSpc>
              <a:tabLst>
                <a:tab algn="l" pos="355680"/>
              </a:tabLst>
            </a:pP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easier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read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understand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-It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indentation.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3492360" y="955080"/>
            <a:ext cx="2614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String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args[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]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sldNum" idx="17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3" name="object 4"/>
          <p:cNvSpPr/>
          <p:nvPr/>
        </p:nvSpPr>
        <p:spPr>
          <a:xfrm>
            <a:off x="916920" y="1764000"/>
            <a:ext cx="807228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args[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]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array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instances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String.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2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Each element 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string,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which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been named as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"args".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i="1" lang="en-IN" sz="2800" spc="-131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i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instead</a:t>
            </a:r>
            <a:r>
              <a:rPr b="0" i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26" strike="noStrike">
                <a:solidFill>
                  <a:srgbClr val="000000"/>
                </a:solidFill>
                <a:latin typeface="Times New Roman"/>
              </a:rPr>
              <a:t>args.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800" spc="4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800" spc="5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4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4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5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0" lang="en-IN" sz="2800" spc="5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through</a:t>
            </a:r>
            <a:r>
              <a:rPr b="0" lang="en-IN" sz="2800" spc="5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4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console,</a:t>
            </a:r>
            <a:r>
              <a:rPr b="0" lang="en-IN" sz="2800" spc="4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we </a:t>
            </a:r>
            <a:r>
              <a:rPr b="0" lang="en-IN" sz="2800" spc="-69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pass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input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parameters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(command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line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arguments),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main(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2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args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receives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any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command-line arguments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present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 when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executed.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String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args[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]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also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written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String[]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args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3198240" y="788760"/>
            <a:ext cx="3661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System.out.println();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7" name="PlaceHolder 3"/>
          <p:cNvSpPr>
            <a:spLocks noGrp="1"/>
          </p:cNvSpPr>
          <p:nvPr>
            <p:ph type="sldNum" idx="17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8" name="object 4"/>
          <p:cNvSpPr/>
          <p:nvPr/>
        </p:nvSpPr>
        <p:spPr>
          <a:xfrm>
            <a:off x="993240" y="1999440"/>
            <a:ext cx="8072280" cy="32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22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System.out.println();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ts val="2809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3543480"/>
                <a:tab algn="l" pos="3927600"/>
                <a:tab algn="l" pos="5062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3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statement</a:t>
            </a:r>
            <a:r>
              <a:rPr b="0" lang="en-IN" sz="2600" spc="3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3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print</a:t>
            </a:r>
            <a:r>
              <a:rPr b="1" lang="en-IN" sz="2600" spc="3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text</a:t>
            </a:r>
            <a:r>
              <a:rPr b="1" lang="en-IN" sz="26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1" lang="en-IN" sz="26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6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screen</a:t>
            </a:r>
            <a:r>
              <a:rPr b="1" lang="en-IN" sz="26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output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6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predefined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ts val="2809"/>
              </a:lnSpc>
              <a:spcBef>
                <a:spcPts val="666"/>
              </a:spcBef>
              <a:tabLst>
                <a:tab algn="l" pos="949320"/>
                <a:tab algn="l" pos="1303200"/>
                <a:tab algn="l" pos="1749600"/>
                <a:tab algn="l" pos="2689920"/>
                <a:tab algn="l" pos="3099960"/>
                <a:tab algn="l" pos="3656160"/>
                <a:tab algn="l" pos="5344920"/>
                <a:tab algn="l" pos="6138720"/>
                <a:tab algn="l" pos="7266240"/>
                <a:tab algn="l" pos="7658280"/>
              </a:tabLst>
            </a:pP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jec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ri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i="1" lang="en-IN" sz="2600" spc="-197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efi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ts val="2809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println()</a:t>
            </a:r>
            <a:r>
              <a:rPr b="1" lang="en-IN" sz="26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prints</a:t>
            </a:r>
            <a:r>
              <a:rPr b="0" i="1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text</a:t>
            </a:r>
            <a:r>
              <a:rPr b="0" i="1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i="1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0" i="1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i="1" lang="en-IN" sz="2600" spc="1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)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screen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add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new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line.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9" name="object 5"/>
          <p:cNvSpPr/>
          <p:nvPr/>
        </p:nvSpPr>
        <p:spPr>
          <a:xfrm>
            <a:off x="993240" y="5287680"/>
            <a:ext cx="6295680" cy="155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960" bIns="0" anchor="t">
            <a:spAutoFit/>
          </a:bodyPr>
          <a:p>
            <a:pPr marL="354960" indent="-343080">
              <a:lnSpc>
                <a:spcPts val="2809"/>
              </a:lnSpc>
              <a:spcBef>
                <a:spcPts val="45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987480"/>
                <a:tab algn="l" pos="1645920"/>
                <a:tab algn="l" pos="2379240"/>
                <a:tab algn="l" pos="3020760"/>
                <a:tab algn="l" pos="4156200"/>
                <a:tab algn="l" pos="5347800"/>
              </a:tabLst>
            </a:pPr>
            <a:r>
              <a:rPr b="0" lang="en-IN" sz="2600" spc="-20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stea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  method.(new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added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6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statement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ends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semicolon.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object 6"/>
          <p:cNvSpPr/>
          <p:nvPr/>
        </p:nvSpPr>
        <p:spPr>
          <a:xfrm>
            <a:off x="7463880" y="5287680"/>
            <a:ext cx="16016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487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println()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xfrm>
            <a:off x="2911680" y="1000800"/>
            <a:ext cx="4231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Simple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4" name="PlaceHolder 3"/>
          <p:cNvSpPr>
            <a:spLocks noGrp="1"/>
          </p:cNvSpPr>
          <p:nvPr>
            <p:ph type="sldNum" idx="17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5" name="object 4"/>
          <p:cNvSpPr/>
          <p:nvPr/>
        </p:nvSpPr>
        <p:spPr>
          <a:xfrm>
            <a:off x="1145520" y="1625760"/>
            <a:ext cx="6894000" cy="83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FIRST</a:t>
            </a:r>
            <a:r>
              <a:rPr b="0" lang="en-IN" sz="2400" spc="-80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SIMPLE</a:t>
            </a:r>
            <a:r>
              <a:rPr b="0" lang="en-IN" sz="2400" spc="-1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PROGRAM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/*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80640" indent="-68760">
              <a:lnSpc>
                <a:spcPct val="100000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This is a simple Java program. </a:t>
            </a:r>
            <a:r>
              <a:rPr b="0" lang="en-IN" sz="2200" spc="-537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Save</a:t>
            </a:r>
            <a:r>
              <a:rPr b="0" lang="en-IN" sz="22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this</a:t>
            </a:r>
            <a:r>
              <a:rPr b="0" lang="en-IN" sz="22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file</a:t>
            </a:r>
            <a:r>
              <a:rPr b="0" lang="en-IN" sz="22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"Example.java".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636"/>
              </a:lnSpc>
              <a:tabLst>
                <a:tab algn="l" pos="0"/>
              </a:tabLst>
            </a:pPr>
            <a:r>
              <a:rPr b="0" lang="en-IN" sz="2200" spc="-1" strike="noStrike">
                <a:solidFill>
                  <a:srgbClr val="2207e8"/>
                </a:solidFill>
                <a:latin typeface="Times New Roman"/>
              </a:rPr>
              <a:t>*/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88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import</a:t>
            </a:r>
            <a:r>
              <a:rPr b="1" lang="en-IN" sz="2400" spc="-92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java.io.*; </a:t>
            </a:r>
            <a:r>
              <a:rPr b="1" lang="en-IN" sz="2400" spc="-585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451f"/>
                </a:solidFill>
                <a:latin typeface="Times New Roman"/>
              </a:rPr>
              <a:t>Example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784"/>
              </a:lnSpc>
              <a:tabLst>
                <a:tab algn="l" pos="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//</a:t>
            </a:r>
            <a:r>
              <a:rPr b="0" lang="en-IN" sz="2400" spc="-1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66" strike="noStrike">
                <a:solidFill>
                  <a:srgbClr val="2207e8"/>
                </a:solidFill>
                <a:latin typeface="Times New Roman"/>
              </a:rPr>
              <a:t>Your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program</a:t>
            </a:r>
            <a:r>
              <a:rPr b="0" lang="en-IN" sz="2400" spc="-2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begins</a:t>
            </a:r>
            <a:r>
              <a:rPr b="0" lang="en-IN" sz="2400" spc="-3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with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call</a:t>
            </a:r>
            <a:r>
              <a:rPr b="0" lang="en-IN" sz="24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to</a:t>
            </a:r>
            <a:r>
              <a:rPr b="0" lang="en-IN" sz="2400" spc="-2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main().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public</a:t>
            </a:r>
            <a:r>
              <a:rPr b="1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1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void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200" spc="-7" strike="noStrike">
                <a:solidFill>
                  <a:srgbClr val="2207e8"/>
                </a:solidFill>
                <a:latin typeface="Times New Roman"/>
              </a:rPr>
              <a:t>(</a:t>
            </a:r>
            <a:r>
              <a:rPr b="1" lang="en-IN" sz="2200" spc="-7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200" spc="24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args[]</a:t>
            </a:r>
            <a:r>
              <a:rPr b="1" lang="en-IN" sz="2200" spc="-7" strike="noStrike">
                <a:solidFill>
                  <a:srgbClr val="2207e8"/>
                </a:solidFill>
                <a:latin typeface="Times New Roman"/>
              </a:rPr>
              <a:t>)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tabLst>
                <a:tab algn="l" pos="0"/>
              </a:tabLst>
            </a:pPr>
            <a:r>
              <a:rPr b="1" lang="en-IN" sz="2200" spc="-7" strike="noStrike">
                <a:solidFill>
                  <a:srgbClr val="00451f"/>
                </a:solidFill>
                <a:latin typeface="Times New Roman"/>
              </a:rPr>
              <a:t>System.out.println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("This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simple</a:t>
            </a:r>
            <a:r>
              <a:rPr b="0" lang="en-IN" sz="22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Java program.");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ts val="2636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874"/>
              </a:lnSpc>
              <a:tabLst>
                <a:tab algn="l" pos="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27" name="object 3"/>
          <p:cNvSpPr/>
          <p:nvPr/>
        </p:nvSpPr>
        <p:spPr>
          <a:xfrm>
            <a:off x="993240" y="1998000"/>
            <a:ext cx="8072280" cy="48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begins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following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lines: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95"/>
              </a:spcBef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/*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87120" indent="-74880">
              <a:lnSpc>
                <a:spcPct val="110000"/>
              </a:lnSpc>
              <a:tabLst>
                <a:tab algn="l" pos="0"/>
              </a:tabLst>
            </a:pP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This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is a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simple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Java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program. </a:t>
            </a:r>
            <a:r>
              <a:rPr b="0" lang="en-IN" sz="2400" spc="-58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Save</a:t>
            </a:r>
            <a:r>
              <a:rPr b="0" lang="en-IN" sz="2400" spc="-1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this</a:t>
            </a:r>
            <a:r>
              <a:rPr b="0" lang="en-IN" sz="2400" spc="-3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file</a:t>
            </a:r>
            <a:r>
              <a:rPr b="0" lang="en-IN" sz="24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"Example.java".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86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*/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809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This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 multiline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comment.- 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more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than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lines </a:t>
            </a:r>
            <a:r>
              <a:rPr b="0" i="1" lang="en-IN" sz="2600" spc="-35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commented.</a:t>
            </a:r>
            <a:r>
              <a:rPr b="0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Lines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/*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*/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35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comments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249"/>
              </a:spcBef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2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i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26" strike="noStrike">
                <a:solidFill>
                  <a:srgbClr val="000000"/>
                </a:solidFill>
                <a:latin typeface="Times New Roman"/>
              </a:rPr>
              <a:t>EXECUTABLE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 CODES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809"/>
              </a:lnSpc>
              <a:spcBef>
                <a:spcPts val="65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contents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comment are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ignored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compiler.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Instead,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comment describes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explains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operation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anyone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reading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source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code.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 type="sldNum" idx="17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31" name="object 3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object 4"/>
          <p:cNvSpPr/>
          <p:nvPr/>
        </p:nvSpPr>
        <p:spPr>
          <a:xfrm>
            <a:off x="993240" y="1992240"/>
            <a:ext cx="7355520" cy="23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next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code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675"/>
              </a:spcBef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c00000"/>
                </a:solidFill>
                <a:latin typeface="Times New Roman"/>
              </a:rPr>
              <a:t>import</a:t>
            </a:r>
            <a:r>
              <a:rPr b="1" lang="en-IN" sz="2800" spc="-4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c00000"/>
                </a:solidFill>
                <a:latin typeface="Times New Roman"/>
              </a:rPr>
              <a:t>java.io.*;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20000"/>
              </a:lnSpc>
              <a:spcBef>
                <a:spcPts val="14"/>
              </a:spcBef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 statement imports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all classes in the java.io package.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During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compilation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 the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compiler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look at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those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java.io.*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Input/Output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package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 type="sldNum" idx="17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725920" indent="-18702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FOD-Centralised</a:t>
            </a:r>
            <a:r>
              <a:rPr b="1" lang="en-IN" sz="44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system </a:t>
            </a:r>
            <a:r>
              <a:rPr b="1" lang="en-IN" sz="4400" spc="-10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state(Eg)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31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7B3FE6D1-E025-436D-9417-0694E913FEA2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object 4"/>
          <p:cNvSpPr/>
          <p:nvPr/>
        </p:nvSpPr>
        <p:spPr>
          <a:xfrm>
            <a:off x="1019160" y="2308320"/>
            <a:ext cx="804240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1181160"/>
                <a:tab algn="l" pos="2709720"/>
                <a:tab algn="l" pos="3150360"/>
                <a:tab algn="l" pos="3753360"/>
                <a:tab algn="l" pos="4888800"/>
                <a:tab algn="l" pos="6921000"/>
              </a:tabLst>
            </a:pP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9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9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4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9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9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9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900" spc="-4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object 5"/>
          <p:cNvSpPr/>
          <p:nvPr/>
        </p:nvSpPr>
        <p:spPr>
          <a:xfrm>
            <a:off x="1450440" y="2805840"/>
            <a:ext cx="5533200" cy="332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3640" bIns="0" anchor="t">
            <a:spAutoFit/>
          </a:bodyPr>
          <a:p>
            <a:pPr marL="12600">
              <a:lnSpc>
                <a:spcPct val="100000"/>
              </a:lnSpc>
              <a:spcBef>
                <a:spcPts val="1840"/>
              </a:spcBef>
              <a:tabLst>
                <a:tab algn="l" pos="1286640"/>
                <a:tab algn="l" pos="2886840"/>
                <a:tab algn="l" pos="3957840"/>
                <a:tab algn="l" pos="4844880"/>
              </a:tabLst>
            </a:pP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ons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9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i="1" lang="en-IN" sz="29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i="1" lang="en-IN" sz="29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9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i="1" lang="en-IN" sz="29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i="1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900" spc="-1" strike="noStrike">
                <a:solidFill>
                  <a:srgbClr val="000000"/>
                </a:solidFill>
                <a:latin typeface="Times New Roman"/>
              </a:rPr>
              <a:t>da</a:t>
            </a:r>
            <a:r>
              <a:rPr b="1" i="1" lang="en-IN" sz="29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i="1" lang="en-IN" sz="29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9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h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740"/>
              </a:spcBef>
              <a:tabLst>
                <a:tab algn="l" pos="1286640"/>
                <a:tab algn="l" pos="2886840"/>
                <a:tab algn="l" pos="3957840"/>
                <a:tab algn="l" pos="4844880"/>
              </a:tabLst>
            </a:pPr>
            <a:r>
              <a:rPr b="0" i="1" lang="en-IN" sz="2900" spc="-7" strike="noStrike">
                <a:solidFill>
                  <a:srgbClr val="000000"/>
                </a:solidFill>
                <a:latin typeface="Times New Roman"/>
              </a:rPr>
              <a:t>records</a:t>
            </a:r>
            <a:r>
              <a:rPr b="0" i="1" lang="en-IN" sz="29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reference</a:t>
            </a:r>
            <a:r>
              <a:rPr b="0" lang="en-IN" sz="29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updation: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 marL="469800" indent="-413280">
              <a:lnSpc>
                <a:spcPct val="100000"/>
              </a:lnSpc>
              <a:spcBef>
                <a:spcPts val="1740"/>
              </a:spcBef>
              <a:buClr>
                <a:srgbClr val="000000"/>
              </a:buClr>
              <a:buFont typeface="Arial MT"/>
              <a:buChar char="–"/>
              <a:tabLst>
                <a:tab algn="l" pos="469440"/>
                <a:tab algn="l" pos="469800"/>
              </a:tabLst>
            </a:pP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create-new-member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 marL="469800" indent="-413280">
              <a:lnSpc>
                <a:spcPct val="100000"/>
              </a:lnSpc>
              <a:spcBef>
                <a:spcPts val="1740"/>
              </a:spcBef>
              <a:buClr>
                <a:srgbClr val="000000"/>
              </a:buClr>
              <a:buFont typeface="Arial MT"/>
              <a:buChar char="–"/>
              <a:tabLst>
                <a:tab algn="l" pos="469440"/>
                <a:tab algn="l" pos="469800"/>
              </a:tabLst>
            </a:pP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delete-member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 marL="469800" indent="-413280">
              <a:lnSpc>
                <a:spcPct val="100000"/>
              </a:lnSpc>
              <a:spcBef>
                <a:spcPts val="1740"/>
              </a:spcBef>
              <a:buClr>
                <a:srgbClr val="000000"/>
              </a:buClr>
              <a:buFont typeface="Arial MT"/>
              <a:buChar char="–"/>
              <a:tabLst>
                <a:tab algn="l" pos="469440"/>
                <a:tab algn="l" pos="469800"/>
              </a:tabLst>
            </a:pP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update-member-record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object 6"/>
          <p:cNvSpPr/>
          <p:nvPr/>
        </p:nvSpPr>
        <p:spPr>
          <a:xfrm>
            <a:off x="7191360" y="3026160"/>
            <a:ext cx="187344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550440"/>
              </a:tabLst>
            </a:pP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900" spc="-7" strike="noStrike">
                <a:solidFill>
                  <a:srgbClr val="000000"/>
                </a:solidFill>
                <a:latin typeface="Times New Roman"/>
              </a:rPr>
              <a:t>member-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36" name="object 3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object 4"/>
          <p:cNvSpPr/>
          <p:nvPr/>
        </p:nvSpPr>
        <p:spPr>
          <a:xfrm>
            <a:off x="993240" y="1992240"/>
            <a:ext cx="8071920" cy="47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next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code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75"/>
              </a:spcBef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class</a:t>
            </a:r>
            <a:r>
              <a:rPr b="1" lang="en-IN" sz="2800" spc="-5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ff0000"/>
                </a:solidFill>
                <a:latin typeface="Times New Roman"/>
              </a:rPr>
              <a:t>Example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{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287600" indent="-427500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4286880"/>
                <a:tab algn="l" pos="4287600"/>
              </a:tabLst>
            </a:pP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algn="just">
              <a:lnSpc>
                <a:spcPct val="100000"/>
              </a:lnSpc>
              <a:tabLst>
                <a:tab algn="l" pos="4286880"/>
                <a:tab algn="l" pos="42876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being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defined.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00000"/>
              </a:lnSpc>
              <a:spcBef>
                <a:spcPts val="635"/>
              </a:spcBef>
              <a:tabLst>
                <a:tab algn="l" pos="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 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Here </a:t>
            </a:r>
            <a:r>
              <a:rPr b="0" i="1" lang="en-IN" sz="2600" spc="-1" strike="noStrike">
                <a:solidFill>
                  <a:srgbClr val="ff0000"/>
                </a:solidFill>
                <a:latin typeface="Times New Roman"/>
              </a:rPr>
              <a:t>Example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identifier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name of the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entire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definition,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including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its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members, will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between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opening curly brace ({)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closing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curly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brace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(}).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sldNum" idx="18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41" name="object 3"/>
          <p:cNvSpPr/>
          <p:nvPr/>
        </p:nvSpPr>
        <p:spPr>
          <a:xfrm>
            <a:off x="993240" y="2078280"/>
            <a:ext cx="6357960" cy="18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41560"/>
                <a:tab algn="l" pos="1989000"/>
                <a:tab algn="l" pos="2757240"/>
                <a:tab algn="l" pos="3267720"/>
                <a:tab algn="l" pos="3936240"/>
                <a:tab algn="l" pos="5375160"/>
                <a:tab algn="l" pos="58478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next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tabLst>
                <a:tab algn="l" pos="354960"/>
                <a:tab algn="l" pos="355680"/>
                <a:tab algn="l" pos="1141560"/>
                <a:tab algn="l" pos="1989000"/>
                <a:tab algn="l" pos="2757240"/>
                <a:tab algn="l" pos="3267720"/>
                <a:tab algn="l" pos="3936240"/>
                <a:tab algn="l" pos="5375160"/>
                <a:tab algn="l" pos="5847840"/>
              </a:tabLst>
            </a:pP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comment,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354960"/>
                <a:tab algn="l" pos="355680"/>
                <a:tab algn="l" pos="1141560"/>
                <a:tab algn="l" pos="1989000"/>
                <a:tab algn="l" pos="2757240"/>
                <a:tab algn="l" pos="3267720"/>
                <a:tab algn="l" pos="3936240"/>
                <a:tab algn="l" pos="5375160"/>
                <a:tab algn="l" pos="5847840"/>
              </a:tabLst>
            </a:pP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//</a:t>
            </a:r>
            <a:r>
              <a:rPr b="0" lang="en-IN" sz="2800" spc="-13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2" strike="noStrike">
                <a:solidFill>
                  <a:srgbClr val="2207e8"/>
                </a:solidFill>
                <a:latin typeface="Times New Roman"/>
              </a:rPr>
              <a:t>Your</a:t>
            </a:r>
            <a:r>
              <a:rPr b="0" lang="en-IN" sz="28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program</a:t>
            </a:r>
            <a:r>
              <a:rPr b="0" lang="en-IN" sz="2800" spc="-1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begins</a:t>
            </a:r>
            <a:r>
              <a:rPr b="0" lang="en-IN" sz="28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with</a:t>
            </a:r>
            <a:r>
              <a:rPr b="0" lang="en-IN" sz="28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2207e8"/>
                </a:solidFill>
                <a:latin typeface="Times New Roman"/>
              </a:rPr>
              <a:t> call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 to</a:t>
            </a:r>
            <a:r>
              <a:rPr b="0" lang="en-IN" sz="2800" spc="-1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main().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2"/>
          <p:cNvSpPr>
            <a:spLocks noGrp="1"/>
          </p:cNvSpPr>
          <p:nvPr>
            <p:ph type="sldNum" idx="18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title"/>
          </p:nvPr>
        </p:nvSpPr>
        <p:spPr>
          <a:xfrm>
            <a:off x="7497720" y="2078280"/>
            <a:ext cx="15667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i="1" lang="en-IN" sz="2800" spc="-7" strike="noStrike">
                <a:solidFill>
                  <a:schemeClr val="dk1"/>
                </a:solidFill>
                <a:latin typeface="Times New Roman"/>
              </a:rPr>
              <a:t>single-line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46" name="object 3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object 4"/>
          <p:cNvSpPr/>
          <p:nvPr/>
        </p:nvSpPr>
        <p:spPr>
          <a:xfrm>
            <a:off x="993240" y="1999080"/>
            <a:ext cx="8071920" cy="41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Next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line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354960"/>
                <a:tab algn="l" pos="355680"/>
              </a:tabLst>
            </a:pP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public</a:t>
            </a:r>
            <a:r>
              <a:rPr b="1" lang="en-IN" sz="2600" spc="-3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451f"/>
                </a:solidFill>
                <a:latin typeface="Times New Roman"/>
              </a:rPr>
              <a:t>static</a:t>
            </a:r>
            <a:r>
              <a:rPr b="1" lang="en-IN" sz="2600" spc="-21" strike="noStrike">
                <a:solidFill>
                  <a:srgbClr val="00451f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810872"/>
                </a:solidFill>
                <a:latin typeface="Times New Roman"/>
              </a:rPr>
              <a:t>void</a:t>
            </a:r>
            <a:r>
              <a:rPr b="1" lang="en-IN" sz="2600" spc="-21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(</a:t>
            </a:r>
            <a:r>
              <a:rPr b="1" lang="en-IN" sz="2600" spc="-1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600" spc="-35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args[]</a:t>
            </a:r>
            <a:r>
              <a:rPr b="1" lang="en-IN" sz="2600" spc="-1" strike="noStrike">
                <a:solidFill>
                  <a:srgbClr val="2207e8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header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definition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1"/>
              </a:spcBef>
              <a:tabLst>
                <a:tab algn="l" pos="354960"/>
                <a:tab algn="l" pos="3556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public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void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(</a:t>
            </a:r>
            <a:r>
              <a:rPr b="1" lang="en-IN" sz="2400" spc="-7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400" spc="-26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args[]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tabLst>
                <a:tab algn="l" pos="354960"/>
                <a:tab algn="l" pos="355680"/>
              </a:tabLst>
            </a:pPr>
            <a:r>
              <a:rPr b="1" lang="en-IN" sz="2400" spc="-7" strike="noStrike">
                <a:solidFill>
                  <a:srgbClr val="00451f"/>
                </a:solidFill>
                <a:latin typeface="Times New Roman"/>
              </a:rPr>
              <a:t>System.out.println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("This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simple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program.");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ts val="2874"/>
              </a:lnSpc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ts val="3115"/>
              </a:lnSpc>
              <a:buClr>
                <a:srgbClr val="00451f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600" spc="-7" strike="noStrike">
                <a:solidFill>
                  <a:srgbClr val="00451f"/>
                </a:solidFill>
                <a:latin typeface="Times New Roman"/>
              </a:rPr>
              <a:t>System.out.println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("This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simple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program.");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>
              <a:lnSpc>
                <a:spcPct val="8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59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prints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1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simple</a:t>
            </a:r>
            <a:r>
              <a:rPr b="1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program.</a:t>
            </a:r>
            <a:r>
              <a:rPr b="1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output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screen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control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goes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new line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PlaceHolder 2"/>
          <p:cNvSpPr>
            <a:spLocks noGrp="1"/>
          </p:cNvSpPr>
          <p:nvPr>
            <p:ph type="sldNum" idx="18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2911680" y="1000800"/>
            <a:ext cx="4231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Simple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program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 type="sldNum" idx="18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4" name="object 4"/>
          <p:cNvSpPr/>
          <p:nvPr/>
        </p:nvSpPr>
        <p:spPr>
          <a:xfrm>
            <a:off x="1145520" y="1625760"/>
            <a:ext cx="6894000" cy="65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FIRST</a:t>
            </a:r>
            <a:r>
              <a:rPr b="0" lang="en-IN" sz="2400" spc="-80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SIMPLE</a:t>
            </a:r>
            <a:r>
              <a:rPr b="0" lang="en-IN" sz="2400" spc="-1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PROGRAM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/*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80640" indent="-68760">
              <a:lnSpc>
                <a:spcPct val="100000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This is a simple Java program. </a:t>
            </a:r>
            <a:r>
              <a:rPr b="0" lang="en-IN" sz="2200" spc="-537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Save</a:t>
            </a:r>
            <a:r>
              <a:rPr b="0" lang="en-IN" sz="22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this</a:t>
            </a:r>
            <a:r>
              <a:rPr b="0" lang="en-IN" sz="22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file</a:t>
            </a:r>
            <a:r>
              <a:rPr b="0" lang="en-IN" sz="22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2207e8"/>
                </a:solidFill>
                <a:latin typeface="Times New Roman"/>
              </a:rPr>
              <a:t>"Example.java".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-IN" sz="2200" spc="-1" strike="noStrike">
                <a:solidFill>
                  <a:srgbClr val="2207e8"/>
                </a:solidFill>
                <a:latin typeface="Times New Roman"/>
              </a:rPr>
              <a:t>*/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636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c00000"/>
                </a:solidFill>
                <a:latin typeface="Times New Roman"/>
              </a:rPr>
              <a:t>import</a:t>
            </a:r>
            <a:r>
              <a:rPr b="0" lang="en-IN" sz="2200" spc="-26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c00000"/>
                </a:solidFill>
                <a:latin typeface="Times New Roman"/>
              </a:rPr>
              <a:t>java.io.*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874"/>
              </a:lnSpc>
              <a:tabLst>
                <a:tab algn="l" pos="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451f"/>
                </a:solidFill>
                <a:latin typeface="Times New Roman"/>
              </a:rPr>
              <a:t>Example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//</a:t>
            </a:r>
            <a:r>
              <a:rPr b="0" lang="en-IN" sz="2400" spc="-1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66" strike="noStrike">
                <a:solidFill>
                  <a:srgbClr val="2207e8"/>
                </a:solidFill>
                <a:latin typeface="Times New Roman"/>
              </a:rPr>
              <a:t>Your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program</a:t>
            </a:r>
            <a:r>
              <a:rPr b="0" lang="en-IN" sz="2400" spc="-2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begins</a:t>
            </a:r>
            <a:r>
              <a:rPr b="0" lang="en-IN" sz="2400" spc="-32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with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call</a:t>
            </a:r>
            <a:r>
              <a:rPr b="0" lang="en-IN" sz="24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to</a:t>
            </a:r>
            <a:r>
              <a:rPr b="0" lang="en-IN" sz="2400" spc="-2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main().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1"/>
              </a:spcBef>
              <a:tabLst>
                <a:tab algn="l" pos="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public</a:t>
            </a:r>
            <a:r>
              <a:rPr b="1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1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void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c00000"/>
                </a:solidFill>
                <a:latin typeface="Times New Roman"/>
              </a:rPr>
              <a:t>main</a:t>
            </a:r>
            <a:r>
              <a:rPr b="1" lang="en-IN" sz="2200" spc="-7" strike="noStrike">
                <a:solidFill>
                  <a:srgbClr val="2207e8"/>
                </a:solidFill>
                <a:latin typeface="Times New Roman"/>
              </a:rPr>
              <a:t>(</a:t>
            </a:r>
            <a:r>
              <a:rPr b="1" lang="en-IN" sz="2200" spc="-7" strike="noStrike">
                <a:solidFill>
                  <a:srgbClr val="810872"/>
                </a:solidFill>
                <a:latin typeface="Times New Roman"/>
              </a:rPr>
              <a:t>String</a:t>
            </a:r>
            <a:r>
              <a:rPr b="1" lang="en-IN" sz="2200" spc="24" strike="noStrike">
                <a:solidFill>
                  <a:srgbClr val="810872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args[]</a:t>
            </a:r>
            <a:r>
              <a:rPr b="1" lang="en-IN" sz="2200" spc="-7" strike="noStrike">
                <a:solidFill>
                  <a:srgbClr val="2207e8"/>
                </a:solidFill>
                <a:latin typeface="Times New Roman"/>
              </a:rPr>
              <a:t>)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{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756360">
              <a:lnSpc>
                <a:spcPct val="100000"/>
              </a:lnSpc>
              <a:tabLst>
                <a:tab algn="l" pos="0"/>
              </a:tabLst>
            </a:pPr>
            <a:r>
              <a:rPr b="1" lang="en-IN" sz="2200" spc="-7" strike="noStrike">
                <a:solidFill>
                  <a:srgbClr val="00451f"/>
                </a:solidFill>
                <a:latin typeface="Times New Roman"/>
              </a:rPr>
              <a:t>System.out.println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("This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simple</a:t>
            </a:r>
            <a:r>
              <a:rPr b="0" lang="en-IN" sz="22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Java program.");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ts val="2636"/>
              </a:lnSpc>
              <a:tabLst>
                <a:tab algn="l" pos="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874"/>
              </a:lnSpc>
              <a:tabLst>
                <a:tab algn="l" pos="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}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56" name="object 3"/>
          <p:cNvSpPr/>
          <p:nvPr/>
        </p:nvSpPr>
        <p:spPr>
          <a:xfrm>
            <a:off x="993240" y="1992240"/>
            <a:ext cx="467820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12600">
              <a:lnSpc>
                <a:spcPct val="100000"/>
              </a:lnSpc>
              <a:spcBef>
                <a:spcPts val="771"/>
              </a:spcBef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D:/OOP&gt;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javac</a:t>
            </a:r>
            <a:r>
              <a:rPr b="0" lang="en-IN" sz="2800" spc="-2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2207e8"/>
                </a:solidFill>
                <a:latin typeface="Times New Roman"/>
              </a:rPr>
              <a:t>Example.java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75"/>
              </a:spcBef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D:/OOP&gt;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2207e8"/>
                </a:solidFill>
                <a:latin typeface="Times New Roman"/>
              </a:rPr>
              <a:t>java</a:t>
            </a:r>
            <a:r>
              <a:rPr b="0" lang="en-IN" sz="2800" spc="-2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2207e8"/>
                </a:solidFill>
                <a:latin typeface="Times New Roman"/>
              </a:rPr>
              <a:t>Example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simple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program.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8" name="PlaceHolder 2"/>
          <p:cNvSpPr>
            <a:spLocks noGrp="1"/>
          </p:cNvSpPr>
          <p:nvPr>
            <p:ph type="sldNum" idx="18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60" name="PlaceHolder 1"/>
          <p:cNvSpPr>
            <a:spLocks noGrp="1"/>
          </p:cNvSpPr>
          <p:nvPr>
            <p:ph type="title"/>
          </p:nvPr>
        </p:nvSpPr>
        <p:spPr>
          <a:xfrm>
            <a:off x="2649600" y="788760"/>
            <a:ext cx="4756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Garbage</a:t>
            </a:r>
            <a:r>
              <a:rPr b="1" lang="en-IN" sz="32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Collection</a:t>
            </a:r>
            <a:r>
              <a:rPr b="1" lang="en-IN" sz="32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Java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2" name="PlaceHolder 3"/>
          <p:cNvSpPr>
            <a:spLocks noGrp="1"/>
          </p:cNvSpPr>
          <p:nvPr>
            <p:ph type="sldNum" idx="19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3" name="object 4"/>
          <p:cNvSpPr/>
          <p:nvPr/>
        </p:nvSpPr>
        <p:spPr>
          <a:xfrm>
            <a:off x="916920" y="1511280"/>
            <a:ext cx="8071920" cy="49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process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releasing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unused</a:t>
            </a:r>
            <a:r>
              <a:rPr b="1" lang="en-IN" sz="24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memory.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can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dynamically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allocated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new </a:t>
            </a:r>
            <a:r>
              <a:rPr b="1" lang="en-IN" sz="24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operator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which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automatically deallocated using </a:t>
            </a: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garbage</a:t>
            </a:r>
            <a:r>
              <a:rPr b="1" lang="en-IN" sz="2400" spc="-15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26" strike="noStrike">
                <a:solidFill>
                  <a:srgbClr val="c00000"/>
                </a:solidFill>
                <a:latin typeface="Times New Roman"/>
              </a:rPr>
              <a:t>collector.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no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references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an object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exist, that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assumed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no</a:t>
            </a:r>
            <a:r>
              <a:rPr b="0" lang="en-IN" sz="2400" spc="4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longer</a:t>
            </a:r>
            <a:r>
              <a:rPr b="0" lang="en-IN" sz="2400" spc="-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2207e8"/>
                </a:solidFill>
                <a:latin typeface="Times New Roman"/>
              </a:rPr>
              <a:t>needed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and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memory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occupied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by</a:t>
            </a:r>
            <a:r>
              <a:rPr b="0" lang="en-IN" sz="2400" spc="59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</a:t>
            </a:r>
            <a:r>
              <a:rPr b="0" lang="en-IN" sz="24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can be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reclaimed.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50000"/>
              </a:lnSpc>
              <a:spcBef>
                <a:spcPts val="575"/>
              </a:spcBef>
              <a:tabLst>
                <a:tab algn="l" pos="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technique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accomplishes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garbage </a:t>
            </a:r>
            <a:r>
              <a:rPr b="0" i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collection.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2649600" y="788760"/>
            <a:ext cx="4756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Garbage</a:t>
            </a:r>
            <a:r>
              <a:rPr b="1" lang="en-IN" sz="32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Collection</a:t>
            </a:r>
            <a:r>
              <a:rPr b="1" lang="en-IN" sz="32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Java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object 5"/>
          <p:cNvSpPr/>
          <p:nvPr/>
        </p:nvSpPr>
        <p:spPr>
          <a:xfrm>
            <a:off x="916920" y="1315440"/>
            <a:ext cx="8071200" cy="39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When JVM starts up, it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creates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heap 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area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which is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known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runtime data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area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This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where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all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the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objects</a:t>
            </a:r>
            <a:r>
              <a:rPr b="0" lang="en-IN" sz="28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(instances</a:t>
            </a:r>
            <a:r>
              <a:rPr b="0" lang="en-IN" sz="28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class) are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stored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Since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heap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area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is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limited,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required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manage</a:t>
            </a:r>
            <a:r>
              <a:rPr b="1" i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area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2" strike="noStrike">
                <a:solidFill>
                  <a:srgbClr val="000000"/>
                </a:solidFill>
                <a:latin typeface="Times New Roman"/>
              </a:rPr>
              <a:t>efficiently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removing</a:t>
            </a:r>
            <a:r>
              <a:rPr b="1" lang="en-IN" sz="2800" spc="6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1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no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longer</a:t>
            </a:r>
            <a:r>
              <a:rPr b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 type="sldNum" idx="19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2425680" y="1000800"/>
            <a:ext cx="5203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Garbage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collection(contd.)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2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object 5"/>
          <p:cNvSpPr/>
          <p:nvPr/>
        </p:nvSpPr>
        <p:spPr>
          <a:xfrm>
            <a:off x="993240" y="2001240"/>
            <a:ext cx="8071200" cy="40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process</a:t>
            </a:r>
            <a:r>
              <a:rPr b="0" lang="en-IN" sz="28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emoving</a:t>
            </a:r>
            <a:r>
              <a:rPr b="1" lang="en-IN" sz="28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unused</a:t>
            </a:r>
            <a:r>
              <a:rPr b="1" lang="en-IN" sz="2800" spc="143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objects</a:t>
            </a:r>
            <a:r>
              <a:rPr b="1" lang="en-IN" sz="2800" spc="154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1" lang="en-IN" sz="28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heap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memory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known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2239"/>
              </a:spcBef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600" spc="7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memory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management</a:t>
            </a:r>
            <a:r>
              <a:rPr b="1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Java.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1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2182320"/>
                <a:tab algn="l" pos="3005280"/>
                <a:tab algn="l" pos="4266000"/>
                <a:tab algn="l" pos="5302080"/>
                <a:tab algn="l" pos="665856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ngu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C+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+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don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’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up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tic  garbage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collection,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automatic.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sldNum" idx="19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pic>
        <p:nvPicPr>
          <p:cNvPr id="1177" name="object 3" descr=""/>
          <p:cNvPicPr/>
          <p:nvPr/>
        </p:nvPicPr>
        <p:blipFill>
          <a:blip r:embed="rId2"/>
          <a:stretch/>
        </p:blipFill>
        <p:spPr>
          <a:xfrm>
            <a:off x="457200" y="1981080"/>
            <a:ext cx="8296200" cy="4114440"/>
          </a:xfrm>
          <a:prstGeom prst="rect">
            <a:avLst/>
          </a:prstGeom>
          <a:ln w="0">
            <a:noFill/>
          </a:ln>
        </p:spPr>
      </p:pic>
      <p:sp>
        <p:nvSpPr>
          <p:cNvPr id="1179" name="PlaceHolder 2"/>
          <p:cNvSpPr>
            <a:spLocks noGrp="1"/>
          </p:cNvSpPr>
          <p:nvPr>
            <p:ph type="sldNum" idx="19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2425680" y="1000800"/>
            <a:ext cx="5203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Garbage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collection(contd.)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sldNum" idx="19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4" name="object 4"/>
          <p:cNvSpPr/>
          <p:nvPr/>
        </p:nvSpPr>
        <p:spPr>
          <a:xfrm>
            <a:off x="993240" y="2197080"/>
            <a:ext cx="8073000" cy="38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java,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means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unreferenced</a:t>
            </a:r>
            <a:r>
              <a:rPr b="1" i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4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objective</a:t>
            </a:r>
            <a:r>
              <a:rPr b="0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0" lang="en-IN" sz="24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Collector</a:t>
            </a:r>
            <a:r>
              <a:rPr b="0" lang="en-IN" sz="24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free</a:t>
            </a:r>
            <a:r>
              <a:rPr b="0" lang="en-IN" sz="2400" spc="28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heap</a:t>
            </a:r>
            <a:r>
              <a:rPr b="0" lang="en-IN" sz="2400" spc="29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memory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by</a:t>
            </a:r>
            <a:r>
              <a:rPr b="0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destroying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unreachable</a:t>
            </a:r>
            <a:r>
              <a:rPr b="0" lang="en-IN" sz="2400" spc="-5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Unreachable</a:t>
            </a:r>
            <a:r>
              <a:rPr b="1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1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said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unreachable</a:t>
            </a:r>
            <a:r>
              <a:rPr b="0" lang="en-IN" sz="24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if(iff)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doesn’t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contain any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reference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741680"/>
                <a:tab algn="l" pos="2251080"/>
                <a:tab algn="l" pos="3366720"/>
                <a:tab algn="l" pos="4718520"/>
                <a:tab algn="l" pos="4956120"/>
                <a:tab algn="l" pos="5482080"/>
                <a:tab algn="l" pos="6379920"/>
                <a:tab algn="l" pos="6738120"/>
                <a:tab algn="l" pos="7380720"/>
                <a:tab algn="l" pos="77691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ib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ili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gar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age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ion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obje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aid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eligible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GC(garbage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collection)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iff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unreachable.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939400" y="1911960"/>
            <a:ext cx="4176720" cy="2146680"/>
          </a:xfrm>
          <a:prstGeom prst="rect">
            <a:avLst/>
          </a:prstGeom>
          <a:noFill/>
          <a:ln w="0">
            <a:noFill/>
          </a:ln>
        </p:spPr>
        <p:txBody>
          <a:bodyPr lIns="0" rIns="0" tIns="165240" bIns="0" anchor="t">
            <a:noAutofit/>
          </a:bodyPr>
          <a:p>
            <a:pPr marL="172080" indent="0">
              <a:lnSpc>
                <a:spcPct val="100000"/>
              </a:lnSpc>
              <a:spcBef>
                <a:spcPts val="1301"/>
              </a:spcBef>
              <a:buNone/>
            </a:pPr>
            <a:r>
              <a:rPr b="0" lang="en-IN" sz="6000" spc="-7" strike="noStrike">
                <a:solidFill>
                  <a:srgbClr val="0000ff"/>
                </a:solidFill>
                <a:latin typeface="Times New Roman"/>
              </a:rPr>
              <a:t>MODULE</a:t>
            </a:r>
            <a:r>
              <a:rPr b="0" lang="en-IN" sz="6000" spc="-41" strike="noStrike">
                <a:solidFill>
                  <a:srgbClr val="0000ff"/>
                </a:solidFill>
                <a:latin typeface="Times New Roman"/>
              </a:rPr>
              <a:t> </a:t>
            </a:r>
            <a:r>
              <a:rPr b="0" lang="en-IN" sz="6000" spc="-1" strike="noStrike">
                <a:solidFill>
                  <a:srgbClr val="0000ff"/>
                </a:solidFill>
                <a:latin typeface="Times New Roman"/>
              </a:rPr>
              <a:t>1</a:t>
            </a:r>
            <a:endParaRPr b="0" lang="en-IN" sz="6000" spc="-1" strike="noStrike">
              <a:solidFill>
                <a:srgbClr val="000000"/>
              </a:solidFill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IN" sz="6000" spc="-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6000" spc="-7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6000" spc="-1" strike="noStrike">
                <a:solidFill>
                  <a:schemeClr val="dk1"/>
                </a:solidFill>
                <a:latin typeface="Times New Roman"/>
              </a:rPr>
              <a:t>troduc</a:t>
            </a:r>
            <a:r>
              <a:rPr b="1" lang="en-IN" sz="6000" spc="4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6000" spc="-1" strike="noStrike">
                <a:solidFill>
                  <a:schemeClr val="dk1"/>
                </a:solidFill>
                <a:latin typeface="Times New Roman"/>
              </a:rPr>
              <a:t>ion</a:t>
            </a:r>
            <a:endParaRPr b="0" lang="en-IN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object 5"/>
          <p:cNvSpPr/>
          <p:nvPr/>
        </p:nvSpPr>
        <p:spPr>
          <a:xfrm>
            <a:off x="4222440" y="6921360"/>
            <a:ext cx="1609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1239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1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7900E6D4-B277-4FE4-B024-78A612DFFFF4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429640" indent="-162036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Function-oriented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 </a:t>
            </a:r>
            <a:r>
              <a:rPr b="1" lang="en-IN" sz="4400" spc="-10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approaches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ldNum" idx="3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D7261A18-DBD6-4FA8-A78E-82AE7D99F659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object 4"/>
          <p:cNvSpPr/>
          <p:nvPr/>
        </p:nvSpPr>
        <p:spPr>
          <a:xfrm>
            <a:off x="993240" y="2308320"/>
            <a:ext cx="92988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object 5"/>
          <p:cNvSpPr/>
          <p:nvPr/>
        </p:nvSpPr>
        <p:spPr>
          <a:xfrm>
            <a:off x="2375280" y="2360160"/>
            <a:ext cx="528084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28011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well-established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function-oriented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object 6"/>
          <p:cNvSpPr/>
          <p:nvPr/>
        </p:nvSpPr>
        <p:spPr>
          <a:xfrm>
            <a:off x="8111880" y="2360160"/>
            <a:ext cx="95292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object 7"/>
          <p:cNvSpPr/>
          <p:nvPr/>
        </p:nvSpPr>
        <p:spPr>
          <a:xfrm>
            <a:off x="993240" y="3023280"/>
            <a:ext cx="7162920" cy="37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approaches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160">
              <a:lnSpc>
                <a:spcPct val="100000"/>
              </a:lnSpc>
              <a:spcBef>
                <a:spcPts val="2279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Structured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Constantine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Yourdon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16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Jackson’s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structured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Jackson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16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Warnier-Orr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methodology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16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Step-wise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refinement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Wirth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16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698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Hatley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Pirbhai’s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Methodology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1928880" y="1000800"/>
            <a:ext cx="6198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Request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for</a:t>
            </a:r>
            <a:r>
              <a:rPr b="1" lang="en-IN" sz="36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Garbage Collection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 type="sldNum" idx="20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9" name="object 4"/>
          <p:cNvSpPr/>
          <p:nvPr/>
        </p:nvSpPr>
        <p:spPr>
          <a:xfrm>
            <a:off x="993240" y="2078280"/>
            <a:ext cx="8078760" cy="39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request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JVM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for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collection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however,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 is upto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JVM when to start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garbage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collector.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gc() method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used to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call garbage collector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explicitly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3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However</a:t>
            </a:r>
            <a:r>
              <a:rPr b="0" lang="en-IN" sz="2600" spc="5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gc()</a:t>
            </a:r>
            <a:r>
              <a:rPr b="0" lang="en-IN" sz="26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0" lang="en-IN" sz="26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600" spc="5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guarantee</a:t>
            </a:r>
            <a:r>
              <a:rPr b="0" lang="en-IN" sz="26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JVM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perform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collection.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only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request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the JVM for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garbage collection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present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System and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Runtime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3358440" y="1000800"/>
            <a:ext cx="3338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finalize()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method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2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object 5"/>
          <p:cNvSpPr/>
          <p:nvPr/>
        </p:nvSpPr>
        <p:spPr>
          <a:xfrm>
            <a:off x="993240" y="1633320"/>
            <a:ext cx="8071920" cy="50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finalize()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–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0" lang="en-IN" sz="2400" spc="5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just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before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collected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5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perform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2207e8"/>
                </a:solidFill>
                <a:latin typeface="Times New Roman"/>
              </a:rPr>
              <a:t>cleanup</a:t>
            </a:r>
            <a:r>
              <a:rPr b="1" lang="en-IN" sz="2400" spc="-21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2207e8"/>
                </a:solidFill>
                <a:latin typeface="Times New Roman"/>
              </a:rPr>
              <a:t>processing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using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finalization, we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define specific actions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will occur when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just about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be reclaimed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garbage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collector.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E.g</a:t>
            </a:r>
            <a:r>
              <a:rPr b="0" lang="en-IN" sz="24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holding</a:t>
            </a:r>
            <a:r>
              <a:rPr b="0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0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non-Java</a:t>
            </a:r>
            <a:r>
              <a:rPr b="0" lang="en-IN" sz="24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resource</a:t>
            </a:r>
            <a:r>
              <a:rPr b="0" lang="en-IN" sz="24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such</a:t>
            </a:r>
            <a:r>
              <a:rPr b="0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400" spc="-59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file handle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character font,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we might want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make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sure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resources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freed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before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destroyed.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sldNum" idx="20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197" name="PlaceHolder 1"/>
          <p:cNvSpPr>
            <a:spLocks noGrp="1"/>
          </p:cNvSpPr>
          <p:nvPr>
            <p:ph type="title"/>
          </p:nvPr>
        </p:nvSpPr>
        <p:spPr>
          <a:xfrm>
            <a:off x="2425680" y="1000800"/>
            <a:ext cx="5203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Garbage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collection(contd.)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8" name="object 4"/>
          <p:cNvSpPr/>
          <p:nvPr/>
        </p:nvSpPr>
        <p:spPr>
          <a:xfrm>
            <a:off x="993240" y="1633320"/>
            <a:ext cx="8070480" cy="264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977400"/>
                <a:tab algn="l" pos="2156400"/>
                <a:tab algn="l" pos="3368160"/>
                <a:tab algn="l" pos="3770640"/>
                <a:tab algn="l" pos="4529520"/>
                <a:tab algn="l" pos="5610240"/>
                <a:tab algn="l" pos="6316920"/>
                <a:tab algn="l" pos="714312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G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arba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g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ec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tor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J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V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coll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ec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ly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os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jec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that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are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created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by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12" strike="noStrike" u="heavy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new</a:t>
            </a:r>
            <a:r>
              <a:rPr b="1" lang="en-IN" sz="2400" spc="1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keyword.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806400"/>
                <a:tab algn="l" pos="1122120"/>
                <a:tab algn="l" pos="1606680"/>
                <a:tab algn="l" pos="2310840"/>
                <a:tab algn="l" pos="3316680"/>
                <a:tab algn="l" pos="3884760"/>
                <a:tab algn="l" pos="4758120"/>
                <a:tab algn="l" pos="5885640"/>
                <a:tab algn="l" pos="6616080"/>
                <a:tab algn="l" pos="7100640"/>
                <a:tab algn="l" pos="765252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ed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ny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j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it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h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12" strike="noStrike" u="heavy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</a:t>
            </a:r>
            <a:r>
              <a:rPr b="1" lang="en-IN" sz="2400" spc="-1" strike="noStrike" u="heavy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1" lang="en-IN" sz="2400" spc="-26" strike="noStrike" u="heavy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1440"/>
              </a:spcBef>
              <a:tabLst>
                <a:tab algn="l" pos="354960"/>
                <a:tab algn="l" pos="355680"/>
                <a:tab algn="l" pos="806400"/>
                <a:tab algn="l" pos="1122120"/>
                <a:tab algn="l" pos="1606680"/>
                <a:tab algn="l" pos="2310840"/>
                <a:tab algn="l" pos="3316680"/>
                <a:tab algn="l" pos="3884760"/>
                <a:tab algn="l" pos="4758120"/>
                <a:tab algn="l" pos="5885640"/>
                <a:tab algn="l" pos="6616080"/>
                <a:tab algn="l" pos="7100640"/>
                <a:tab algn="l" pos="765252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finalize()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perform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cleanup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processing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object 5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sldNum" idx="20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3663360" y="1000800"/>
            <a:ext cx="2730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5" name="object 5"/>
          <p:cNvSpPr/>
          <p:nvPr/>
        </p:nvSpPr>
        <p:spPr>
          <a:xfrm>
            <a:off x="993240" y="1992600"/>
            <a:ext cx="7531920" cy="38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og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372" strike="noStrike">
                <a:solidFill>
                  <a:srgbClr val="000000"/>
                </a:solidFill>
                <a:latin typeface="Times New Roman"/>
              </a:rPr>
              <a:t>AV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OKEN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Whitespace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Identifiers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Literals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Comments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Operators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Separators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Keywords.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PlaceHolder 3"/>
          <p:cNvSpPr>
            <a:spLocks noGrp="1"/>
          </p:cNvSpPr>
          <p:nvPr>
            <p:ph type="sldNum" idx="20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09" name="PlaceHolder 1"/>
          <p:cNvSpPr>
            <a:spLocks noGrp="1"/>
          </p:cNvSpPr>
          <p:nvPr>
            <p:ph type="title"/>
          </p:nvPr>
        </p:nvSpPr>
        <p:spPr>
          <a:xfrm>
            <a:off x="2404440" y="1000800"/>
            <a:ext cx="5248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</a:t>
            </a:r>
            <a:r>
              <a:rPr b="1" lang="en-IN" sz="3600" spc="-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Whitespace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object 5"/>
          <p:cNvSpPr/>
          <p:nvPr/>
        </p:nvSpPr>
        <p:spPr>
          <a:xfrm>
            <a:off x="993240" y="1687680"/>
            <a:ext cx="8307360" cy="51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free-form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language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62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100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do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need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 follow any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special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indentation</a:t>
            </a: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rules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means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write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statements(code)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java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strange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way.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There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should be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least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whitespace character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between each token (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if it is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already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delineated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operator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or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separator).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2080" indent="-429840" algn="just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442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2207e8"/>
                </a:solidFill>
                <a:latin typeface="Times New Roman"/>
              </a:rPr>
              <a:t>whitespace</a:t>
            </a:r>
            <a:r>
              <a:rPr b="1" lang="en-IN" sz="2800" spc="18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3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Space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80" strike="noStrike">
                <a:solidFill>
                  <a:srgbClr val="000000"/>
                </a:solidFill>
                <a:latin typeface="Times New Roman"/>
              </a:rPr>
              <a:t>Tab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Newline.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 type="sldNum" idx="20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2570400" y="1000800"/>
            <a:ext cx="4914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Issues-Identifiers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sldNum" idx="21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8" name="object 4"/>
          <p:cNvSpPr/>
          <p:nvPr/>
        </p:nvSpPr>
        <p:spPr>
          <a:xfrm>
            <a:off x="993240" y="1774800"/>
            <a:ext cx="63986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795320"/>
                <a:tab algn="l" pos="2357640"/>
                <a:tab algn="l" pos="3104640"/>
                <a:tab algn="l" pos="3648600"/>
                <a:tab algn="l" pos="4430520"/>
                <a:tab algn="l" pos="5473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Ide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ier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ethod  variable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names.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9" name="object 5"/>
          <p:cNvSpPr/>
          <p:nvPr/>
        </p:nvSpPr>
        <p:spPr>
          <a:xfrm>
            <a:off x="7555320" y="1774800"/>
            <a:ext cx="15084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0548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object 6"/>
          <p:cNvSpPr/>
          <p:nvPr/>
        </p:nvSpPr>
        <p:spPr>
          <a:xfrm>
            <a:off x="993240" y="2724480"/>
            <a:ext cx="6343200" cy="40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identifier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descriptive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030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Uppercase</a:t>
            </a:r>
            <a:r>
              <a:rPr b="1" lang="en-IN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letters</a:t>
            </a:r>
            <a:r>
              <a:rPr b="1" lang="en-IN" sz="2000" spc="4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" strike="noStrike">
                <a:solidFill>
                  <a:srgbClr val="2207e8"/>
                </a:solidFill>
                <a:latin typeface="Times New Roman"/>
              </a:rPr>
              <a:t>ABCD……Z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Lowercase</a:t>
            </a:r>
            <a:r>
              <a:rPr b="1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letters</a:t>
            </a:r>
            <a:r>
              <a:rPr b="1" lang="en-IN" sz="20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" strike="noStrike">
                <a:solidFill>
                  <a:srgbClr val="2207e8"/>
                </a:solidFill>
                <a:latin typeface="Times New Roman"/>
              </a:rPr>
              <a:t>abcd…z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919"/>
              </a:spcBef>
              <a:tabLst>
                <a:tab algn="l" pos="75636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000" spc="-1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1" lang="en-IN" sz="2000" spc="-1" strike="noStrike">
                <a:solidFill>
                  <a:srgbClr val="000000"/>
                </a:solidFill>
                <a:latin typeface="Times New Roman"/>
              </a:rPr>
              <a:t>Numbers</a:t>
            </a:r>
            <a:r>
              <a:rPr b="1" lang="en-IN" sz="20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" strike="noStrike">
                <a:solidFill>
                  <a:srgbClr val="2207e8"/>
                </a:solidFill>
                <a:latin typeface="Times New Roman"/>
              </a:rPr>
              <a:t>0123456789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Underscore</a:t>
            </a:r>
            <a:r>
              <a:rPr b="1" lang="en-IN" sz="2000" spc="4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" strike="noStrike">
                <a:solidFill>
                  <a:srgbClr val="2207e8"/>
                </a:solidFill>
                <a:latin typeface="Times New Roman"/>
              </a:rPr>
              <a:t>_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1" lang="en-IN" sz="2000" spc="-12" strike="noStrike">
                <a:solidFill>
                  <a:srgbClr val="000000"/>
                </a:solidFill>
                <a:latin typeface="Times New Roman"/>
              </a:rPr>
              <a:t>Dollar-sign</a:t>
            </a:r>
            <a:r>
              <a:rPr b="1" lang="en-IN" sz="20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Times New Roman"/>
              </a:rPr>
              <a:t>characters</a:t>
            </a:r>
            <a:r>
              <a:rPr b="1" lang="en-IN" sz="20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" strike="noStrike">
                <a:solidFill>
                  <a:srgbClr val="2207e8"/>
                </a:solidFill>
                <a:latin typeface="Times New Roman"/>
              </a:rPr>
              <a:t>$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104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They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must</a:t>
            </a:r>
            <a:r>
              <a:rPr b="0" lang="en-IN" sz="2400" spc="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not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begin</a:t>
            </a:r>
            <a:r>
              <a:rPr b="0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with</a:t>
            </a:r>
            <a:r>
              <a:rPr b="0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number.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case-sensitive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22" name="PlaceHolder 1"/>
          <p:cNvSpPr>
            <a:spLocks noGrp="1"/>
          </p:cNvSpPr>
          <p:nvPr>
            <p:ph type="title"/>
          </p:nvPr>
        </p:nvSpPr>
        <p:spPr>
          <a:xfrm>
            <a:off x="2570400" y="1000800"/>
            <a:ext cx="4914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Issues-Identifiers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3" name="object 4"/>
          <p:cNvSpPr/>
          <p:nvPr/>
        </p:nvSpPr>
        <p:spPr>
          <a:xfrm>
            <a:off x="993240" y="1992240"/>
            <a:ext cx="1756080" cy="248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21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vg</a:t>
            </a:r>
            <a:r>
              <a:rPr b="0" lang="en-IN" sz="2800" spc="-20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count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2count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•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object 5"/>
          <p:cNvSpPr/>
          <p:nvPr/>
        </p:nvSpPr>
        <p:spPr>
          <a:xfrm>
            <a:off x="3126600" y="1992240"/>
            <a:ext cx="581436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2207e8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2" strike="noStrike">
                <a:solidFill>
                  <a:srgbClr val="2207e8"/>
                </a:solidFill>
                <a:latin typeface="Times New Roman"/>
              </a:rPr>
              <a:t>Valid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2207e8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2" strike="noStrike">
                <a:solidFill>
                  <a:srgbClr val="2207e8"/>
                </a:solidFill>
                <a:latin typeface="Times New Roman"/>
              </a:rPr>
              <a:t>Valid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ff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Invalid.</a:t>
            </a:r>
            <a:r>
              <a:rPr b="0" lang="en-IN" sz="2800" spc="-46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ff0000"/>
                </a:solidFill>
                <a:latin typeface="Times New Roman"/>
              </a:rPr>
              <a:t>should</a:t>
            </a:r>
            <a:r>
              <a:rPr b="0" lang="en-IN" sz="2800" spc="-3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ff0000"/>
                </a:solidFill>
                <a:latin typeface="Times New Roman"/>
              </a:rPr>
              <a:t>not</a:t>
            </a:r>
            <a:r>
              <a:rPr b="0" lang="en-IN" sz="2800" spc="-1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begin</a:t>
            </a:r>
            <a:r>
              <a:rPr b="0" lang="en-IN" sz="2800" spc="-1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with number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69"/>
              </a:spcBef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2207e8"/>
                </a:solidFill>
                <a:latin typeface="Arial MT"/>
              </a:rPr>
              <a:t>•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object 6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object 7"/>
          <p:cNvSpPr/>
          <p:nvPr/>
        </p:nvSpPr>
        <p:spPr>
          <a:xfrm>
            <a:off x="993240" y="4040640"/>
            <a:ext cx="183348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Not/ok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$test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_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_o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high-temp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3"/>
          <p:cNvSpPr>
            <a:spLocks noGrp="1"/>
          </p:cNvSpPr>
          <p:nvPr>
            <p:ph type="sldNum" idx="21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9" name="object 8"/>
          <p:cNvSpPr/>
          <p:nvPr/>
        </p:nvSpPr>
        <p:spPr>
          <a:xfrm>
            <a:off x="3126600" y="4040640"/>
            <a:ext cx="3404520" cy="20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ff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Invalid.</a:t>
            </a:r>
            <a:r>
              <a:rPr b="0" lang="en-IN" sz="2800" spc="-5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/</a:t>
            </a:r>
            <a:r>
              <a:rPr b="0" lang="en-IN" sz="2800" spc="-2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ff0000"/>
                </a:solidFill>
                <a:latin typeface="Times New Roman"/>
              </a:rPr>
              <a:t>not</a:t>
            </a:r>
            <a:r>
              <a:rPr b="0" lang="en-IN" sz="2800" spc="-3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allowed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2207e8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2" strike="noStrike">
                <a:solidFill>
                  <a:srgbClr val="2207e8"/>
                </a:solidFill>
                <a:latin typeface="Times New Roman"/>
              </a:rPr>
              <a:t>Valid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2207e8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2" strike="noStrike">
                <a:solidFill>
                  <a:srgbClr val="2207e8"/>
                </a:solidFill>
                <a:latin typeface="Times New Roman"/>
              </a:rPr>
              <a:t>Valid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ff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Invalid</a:t>
            </a:r>
            <a:r>
              <a:rPr b="0" lang="en-IN" sz="2800" spc="-5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-</a:t>
            </a:r>
            <a:r>
              <a:rPr b="0" lang="en-IN" sz="2800" spc="-2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ff0000"/>
                </a:solidFill>
                <a:latin typeface="Times New Roman"/>
              </a:rPr>
              <a:t>not</a:t>
            </a:r>
            <a:r>
              <a:rPr b="0" lang="en-IN" sz="2800" spc="-35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ff0000"/>
                </a:solidFill>
                <a:latin typeface="Times New Roman"/>
              </a:rPr>
              <a:t>allowed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2476080" y="1000800"/>
            <a:ext cx="5104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Comments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 type="sldNum" idx="21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4" name="object 4"/>
          <p:cNvSpPr/>
          <p:nvPr/>
        </p:nvSpPr>
        <p:spPr>
          <a:xfrm>
            <a:off x="993240" y="1992240"/>
            <a:ext cx="419004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line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Multi-line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Documentation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comment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2768760" y="1000800"/>
            <a:ext cx="4517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Literals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173560"/>
          </a:xfrm>
          <a:prstGeom prst="rect">
            <a:avLst/>
          </a:prstGeom>
          <a:noFill/>
          <a:ln w="0">
            <a:noFill/>
          </a:ln>
        </p:spPr>
        <p:txBody>
          <a:bodyPr lIns="0" rIns="0" tIns="756000" bIns="0" anchor="t">
            <a:no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7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constant</a:t>
            </a:r>
            <a:r>
              <a:rPr b="0" lang="en-IN" sz="28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value</a:t>
            </a:r>
            <a:r>
              <a:rPr b="0" lang="en-IN" sz="28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0" lang="en-IN" sz="28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0" lang="en-IN" sz="28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8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created</a:t>
            </a:r>
            <a:r>
              <a:rPr b="0" lang="en-IN" sz="28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chemeClr val="dk1"/>
                </a:solidFill>
                <a:latin typeface="Times New Roman"/>
              </a:rPr>
              <a:t>by</a:t>
            </a:r>
            <a:r>
              <a:rPr b="0" lang="en-IN" sz="2800" spc="23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using</a:t>
            </a:r>
            <a:r>
              <a:rPr b="0" lang="en-IN" sz="28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8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chemeClr val="dk1"/>
                </a:solidFill>
                <a:latin typeface="Times New Roman"/>
              </a:rPr>
              <a:t>literal </a:t>
            </a:r>
            <a:r>
              <a:rPr b="0" i="1" lang="en-IN" sz="2800" spc="-6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800" spc="-21" strike="noStrike">
                <a:solidFill>
                  <a:schemeClr val="dk1"/>
                </a:solidFill>
                <a:latin typeface="Times New Roman"/>
              </a:rPr>
              <a:t>representation</a:t>
            </a:r>
            <a:r>
              <a:rPr b="0" i="1" lang="en-IN" sz="28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i="1" lang="en-IN" sz="2800" spc="-7" strike="noStrike">
                <a:solidFill>
                  <a:schemeClr val="dk1"/>
                </a:solidFill>
                <a:latin typeface="Times New Roman"/>
              </a:rPr>
              <a:t> it.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442080" indent="-42984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442080"/>
                <a:tab algn="l" pos="442440"/>
              </a:tabLst>
            </a:pPr>
            <a:r>
              <a:rPr b="0" i="1" lang="en-IN" sz="2800" spc="-7" strike="noStrike">
                <a:solidFill>
                  <a:schemeClr val="dk1"/>
                </a:solidFill>
                <a:latin typeface="Times New Roman"/>
              </a:rPr>
              <a:t>Example</a:t>
            </a:r>
            <a:r>
              <a:rPr b="0" i="1" lang="en-IN" sz="28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i="1" lang="en-IN" sz="28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chemeClr val="dk1"/>
                </a:solidFill>
                <a:latin typeface="Times New Roman"/>
              </a:rPr>
              <a:t>literals: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marL="469440" indent="0">
              <a:lnSpc>
                <a:spcPct val="100000"/>
              </a:lnSpc>
              <a:spcBef>
                <a:spcPts val="635"/>
              </a:spcBef>
              <a:buNone/>
              <a:tabLst>
                <a:tab algn="l" pos="1841040"/>
              </a:tabLst>
            </a:pP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100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integer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8" name="object 5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9" name="object 6"/>
          <p:cNvSpPr/>
          <p:nvPr/>
        </p:nvSpPr>
        <p:spPr>
          <a:xfrm>
            <a:off x="1450440" y="3919680"/>
            <a:ext cx="605520" cy="9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93240" indent="-81360">
              <a:lnSpc>
                <a:spcPct val="12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98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6 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'X'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PlaceHolder 4"/>
          <p:cNvSpPr>
            <a:spLocks noGrp="1"/>
          </p:cNvSpPr>
          <p:nvPr>
            <p:ph type="sldNum" idx="21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2" name="object 7"/>
          <p:cNvSpPr/>
          <p:nvPr/>
        </p:nvSpPr>
        <p:spPr>
          <a:xfrm>
            <a:off x="2822040" y="3919680"/>
            <a:ext cx="1815120" cy="9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20000"/>
              </a:lnSpc>
              <a:spcBef>
                <a:spcPts val="99"/>
              </a:spcBef>
            </a:pPr>
            <a:r>
              <a:rPr b="0" lang="en-IN" sz="2600" spc="-7" strike="noStrike">
                <a:solidFill>
                  <a:srgbClr val="2207e8"/>
                </a:solidFill>
                <a:latin typeface="Times New Roman"/>
              </a:rPr>
              <a:t>floating</a:t>
            </a:r>
            <a:r>
              <a:rPr b="0" lang="en-IN" sz="2600" spc="-6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207e8"/>
                </a:solidFill>
                <a:latin typeface="Times New Roman"/>
              </a:rPr>
              <a:t>point </a:t>
            </a:r>
            <a:r>
              <a:rPr b="0" lang="en-IN" sz="2600" spc="-636" strike="noStrike">
                <a:solidFill>
                  <a:srgbClr val="2207e8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2207e8"/>
                </a:solidFill>
                <a:latin typeface="Times New Roman"/>
              </a:rPr>
              <a:t>character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object 8"/>
          <p:cNvSpPr/>
          <p:nvPr/>
        </p:nvSpPr>
        <p:spPr>
          <a:xfrm>
            <a:off x="993240" y="4870440"/>
            <a:ext cx="8071920" cy="14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160" bIns="0" anchor="t">
            <a:spAutoFit/>
          </a:bodyPr>
          <a:p>
            <a:pPr marL="469440">
              <a:lnSpc>
                <a:spcPct val="100000"/>
              </a:lnSpc>
              <a:spcBef>
                <a:spcPts val="726"/>
              </a:spcBef>
              <a:tabLst>
                <a:tab algn="l" pos="27554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test”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2207e8"/>
                </a:solidFill>
                <a:latin typeface="Times New Roman"/>
              </a:rPr>
              <a:t>string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6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694880"/>
                <a:tab algn="l" pos="2324160"/>
                <a:tab algn="l" pos="2796480"/>
                <a:tab algn="l" pos="3584520"/>
                <a:tab algn="l" pos="5102280"/>
                <a:tab algn="l" pos="5396760"/>
                <a:tab algn="l" pos="6303600"/>
                <a:tab algn="l" pos="6738120"/>
                <a:tab algn="l" pos="7210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ny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yp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 allowed.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3402720" y="726480"/>
            <a:ext cx="2030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Operators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7" name="object 5"/>
          <p:cNvSpPr/>
          <p:nvPr/>
        </p:nvSpPr>
        <p:spPr>
          <a:xfrm>
            <a:off x="993240" y="1244520"/>
            <a:ext cx="5953320" cy="52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56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Operators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for performing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operations.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Arithmetic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Operators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spcBef>
                <a:spcPts val="575"/>
              </a:spcBef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•</a:t>
            </a:r>
            <a:r>
              <a:rPr b="0" lang="en-IN" sz="2400" spc="26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+,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-,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*,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/,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%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spcBef>
                <a:spcPts val="575"/>
              </a:spcBef>
              <a:tabLst>
                <a:tab algn="l" pos="40950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•</a:t>
            </a:r>
            <a:r>
              <a:rPr b="0" lang="en-IN" sz="2400" spc="28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++,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+=,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-=,*=,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/=,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%=,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Bitwise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Operators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~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Bitwise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unary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93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&amp;,|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,^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93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&gt;&gt;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,&gt;&gt;&gt;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,&lt;&lt;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93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&amp;=,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|=,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^=,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&gt;&gt;=,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&gt;&gt;&gt;=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Relational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Operators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spcBef>
                <a:spcPts val="581"/>
              </a:spcBef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•</a:t>
            </a:r>
            <a:r>
              <a:rPr b="0" lang="en-IN" sz="2400" spc="26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=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=,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!=,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&gt;,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&lt;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&lt;=,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&gt;=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Logical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Operators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93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&amp;,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|,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 ^,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||,&amp;&amp;,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&amp;=,|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=,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^=,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==,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!=,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?: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3"/>
          <p:cNvSpPr>
            <a:spLocks noGrp="1"/>
          </p:cNvSpPr>
          <p:nvPr>
            <p:ph type="sldNum" idx="21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71720" y="935280"/>
            <a:ext cx="5519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3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DBE44267-9CF3-4904-B463-36030FF70298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object 4"/>
          <p:cNvSpPr/>
          <p:nvPr/>
        </p:nvSpPr>
        <p:spPr>
          <a:xfrm>
            <a:off x="1019160" y="2055240"/>
            <a:ext cx="8046360" cy="33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360" bIns="0" anchor="t">
            <a:spAutoFit/>
          </a:bodyPr>
          <a:p>
            <a:pPr marL="443880" indent="-431640" algn="just">
              <a:lnSpc>
                <a:spcPct val="147000"/>
              </a:lnSpc>
              <a:spcBef>
                <a:spcPts val="286"/>
              </a:spcBef>
              <a:buClr>
                <a:srgbClr val="000000"/>
              </a:buClr>
              <a:buFont typeface="Microsoft Sans Serif"/>
              <a:buChar char="●"/>
              <a:tabLst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the object 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oriented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design approach,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0" lang="en-IN" sz="2900" spc="-71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9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viewed as</a:t>
            </a:r>
            <a:r>
              <a:rPr b="0" lang="en-IN" sz="29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9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1" lang="en-IN" sz="29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900" spc="-1" strike="noStrike">
                <a:solidFill>
                  <a:srgbClr val="000000"/>
                </a:solidFill>
                <a:latin typeface="Times New Roman"/>
              </a:rPr>
              <a:t>of objects</a:t>
            </a:r>
            <a:r>
              <a:rPr b="1" lang="en-IN" sz="29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(i.e.</a:t>
            </a:r>
            <a:r>
              <a:rPr b="0" lang="en-IN" sz="29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entities).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 marL="443880" indent="-413280" algn="just">
              <a:lnSpc>
                <a:spcPct val="150000"/>
              </a:lnSpc>
              <a:buClr>
                <a:srgbClr val="000000"/>
              </a:buClr>
              <a:buFont typeface="Microsoft Sans Serif"/>
              <a:buChar char="●"/>
              <a:tabLst>
                <a:tab algn="l" pos="444600"/>
              </a:tabLst>
            </a:pP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state is </a:t>
            </a:r>
            <a:r>
              <a:rPr b="1" lang="en-IN" sz="2900" spc="-12" strike="noStrike">
                <a:solidFill>
                  <a:srgbClr val="000000"/>
                </a:solidFill>
                <a:latin typeface="Times New Roman"/>
              </a:rPr>
              <a:t>decentralized 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among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objects and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object manages its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own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state information.- </a:t>
            </a:r>
            <a:r>
              <a:rPr b="1" lang="en-IN" sz="2900" spc="-7" strike="noStrike">
                <a:solidFill>
                  <a:srgbClr val="9900ff"/>
                </a:solidFill>
                <a:latin typeface="Times New Roman"/>
              </a:rPr>
              <a:t>no </a:t>
            </a:r>
            <a:r>
              <a:rPr b="1" lang="en-IN" sz="2900" spc="-1" strike="noStrike">
                <a:solidFill>
                  <a:srgbClr val="9900ff"/>
                </a:solidFill>
                <a:latin typeface="Times New Roman"/>
              </a:rPr>
              <a:t> globally</a:t>
            </a:r>
            <a:r>
              <a:rPr b="1" lang="en-IN" sz="2900" spc="-52" strike="noStrike">
                <a:solidFill>
                  <a:srgbClr val="9900ff"/>
                </a:solidFill>
                <a:latin typeface="Times New Roman"/>
              </a:rPr>
              <a:t> </a:t>
            </a:r>
            <a:r>
              <a:rPr b="1" lang="en-IN" sz="2900" spc="-7" strike="noStrike">
                <a:solidFill>
                  <a:srgbClr val="9900ff"/>
                </a:solidFill>
                <a:latin typeface="Times New Roman"/>
              </a:rPr>
              <a:t>shared</a:t>
            </a:r>
            <a:r>
              <a:rPr b="1" lang="en-IN" sz="2900" spc="-15" strike="noStrike">
                <a:solidFill>
                  <a:srgbClr val="9900ff"/>
                </a:solidFill>
                <a:latin typeface="Times New Roman"/>
              </a:rPr>
              <a:t> </a:t>
            </a:r>
            <a:r>
              <a:rPr b="1" lang="en-IN" sz="2900" spc="-1" strike="noStrike">
                <a:solidFill>
                  <a:srgbClr val="9900ff"/>
                </a:solidFill>
                <a:latin typeface="Times New Roman"/>
              </a:rPr>
              <a:t>data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2463840" y="1000800"/>
            <a:ext cx="5128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Separators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2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object 5"/>
          <p:cNvSpPr/>
          <p:nvPr/>
        </p:nvSpPr>
        <p:spPr>
          <a:xfrm>
            <a:off x="993240" y="2001240"/>
            <a:ext cx="8071200" cy="44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802080"/>
                <a:tab algn="l" pos="1670760"/>
                <a:tab algn="l" pos="2529720"/>
                <a:tab algn="l" pos="3113280"/>
                <a:tab algn="l" pos="3421440"/>
                <a:tab algn="l" pos="4104000"/>
                <a:tab algn="l" pos="5694120"/>
                <a:tab algn="l" pos="6374880"/>
                <a:tab algn="l" pos="6958800"/>
                <a:tab algn="l" pos="77601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  separators.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896120"/>
                <a:tab algn="l" pos="2311920"/>
                <a:tab algn="l" pos="2647440"/>
                <a:tab algn="l" pos="4011120"/>
                <a:tab algn="l" pos="4721400"/>
                <a:tab algn="l" pos="5134680"/>
                <a:tab algn="l" pos="5965200"/>
                <a:tab algn="l" pos="6419160"/>
                <a:tab algn="l" pos="788112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pa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 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group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35" strike="noStrike">
                <a:solidFill>
                  <a:srgbClr val="000000"/>
                </a:solidFill>
                <a:latin typeface="Times New Roman"/>
              </a:rPr>
              <a:t>another.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35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83960"/>
                <a:tab algn="l" pos="1949400"/>
                <a:tab algn="l" pos="3645360"/>
                <a:tab algn="l" pos="4473000"/>
                <a:tab algn="l" pos="5951160"/>
                <a:tab algn="l" pos="6402600"/>
                <a:tab algn="l" pos="7208640"/>
                <a:tab algn="l" pos="762192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1681"/>
              </a:spcBef>
              <a:tabLst>
                <a:tab algn="l" pos="212040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semicolon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2207e8"/>
                </a:solidFill>
                <a:latin typeface="Times New Roman"/>
              </a:rPr>
              <a:t>;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PlaceHolder 3"/>
          <p:cNvSpPr>
            <a:spLocks noGrp="1"/>
          </p:cNvSpPr>
          <p:nvPr>
            <p:ph type="sldNum" idx="22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57" name="object 3"/>
          <p:cNvSpPr/>
          <p:nvPr/>
        </p:nvSpPr>
        <p:spPr>
          <a:xfrm>
            <a:off x="1250640" y="1031400"/>
            <a:ext cx="664128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7" strike="noStrike">
                <a:solidFill>
                  <a:srgbClr val="000000"/>
                </a:solidFill>
                <a:latin typeface="Times New Roman"/>
              </a:rPr>
              <a:t>Lexical</a:t>
            </a:r>
            <a:r>
              <a:rPr b="1" lang="en-IN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00"/>
                </a:solidFill>
                <a:latin typeface="Times New Roman"/>
              </a:rPr>
              <a:t>Issues-</a:t>
            </a:r>
            <a:r>
              <a:rPr b="1" lang="en-IN" sz="3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00"/>
                </a:solidFill>
                <a:latin typeface="Times New Roman"/>
              </a:rPr>
              <a:t>Separators(contd.)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8" name="object 4" descr=""/>
          <p:cNvPicPr/>
          <p:nvPr/>
        </p:nvPicPr>
        <p:blipFill>
          <a:blip r:embed="rId2"/>
          <a:stretch/>
        </p:blipFill>
        <p:spPr>
          <a:xfrm>
            <a:off x="1143000" y="2640600"/>
            <a:ext cx="7984440" cy="1245240"/>
          </a:xfrm>
          <a:prstGeom prst="rect">
            <a:avLst/>
          </a:prstGeom>
          <a:ln w="0">
            <a:noFill/>
          </a:ln>
        </p:spPr>
      </p:pic>
      <p:sp>
        <p:nvSpPr>
          <p:cNvPr id="1259" name="object 5"/>
          <p:cNvSpPr/>
          <p:nvPr/>
        </p:nvSpPr>
        <p:spPr>
          <a:xfrm>
            <a:off x="1297800" y="2230560"/>
            <a:ext cx="244116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separators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0" name="object 6" descr=""/>
          <p:cNvPicPr/>
          <p:nvPr/>
        </p:nvPicPr>
        <p:blipFill>
          <a:blip r:embed="rId3"/>
          <a:stretch/>
        </p:blipFill>
        <p:spPr>
          <a:xfrm>
            <a:off x="1222920" y="3886200"/>
            <a:ext cx="7864560" cy="2495160"/>
          </a:xfrm>
          <a:prstGeom prst="rect">
            <a:avLst/>
          </a:prstGeom>
          <a:ln w="0">
            <a:noFill/>
          </a:ln>
        </p:spPr>
      </p:pic>
      <p:sp>
        <p:nvSpPr>
          <p:cNvPr id="1262" name="PlaceHolder 2"/>
          <p:cNvSpPr>
            <a:spLocks noGrp="1"/>
          </p:cNvSpPr>
          <p:nvPr>
            <p:ph type="sldNum" idx="22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64" name="PlaceHolder 1"/>
          <p:cNvSpPr>
            <a:spLocks noGrp="1"/>
          </p:cNvSpPr>
          <p:nvPr>
            <p:ph type="title"/>
          </p:nvPr>
        </p:nvSpPr>
        <p:spPr>
          <a:xfrm>
            <a:off x="976320" y="1063080"/>
            <a:ext cx="6121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2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Issues-</a:t>
            </a:r>
            <a:r>
              <a:rPr b="1" lang="en-IN" sz="32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2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Keywords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object 5"/>
          <p:cNvSpPr/>
          <p:nvPr/>
        </p:nvSpPr>
        <p:spPr>
          <a:xfrm>
            <a:off x="993240" y="1992240"/>
            <a:ext cx="8071200" cy="37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92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Keywords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reserved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words.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There are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50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keywords currently defined in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Java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language.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keywords,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combined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syntax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operators and separators, form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foundation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Java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language.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keywords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cannot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as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names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for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variable,</a:t>
            </a:r>
            <a:r>
              <a:rPr b="1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class,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method.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sldNum" idx="22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70" name="PlaceHolder 1"/>
          <p:cNvSpPr>
            <a:spLocks noGrp="1"/>
          </p:cNvSpPr>
          <p:nvPr>
            <p:ph type="title"/>
          </p:nvPr>
        </p:nvSpPr>
        <p:spPr>
          <a:xfrm>
            <a:off x="904680" y="1031400"/>
            <a:ext cx="6873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Lexical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Issues-</a:t>
            </a:r>
            <a:r>
              <a:rPr b="1" lang="en-IN" sz="3600" spc="-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Java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 Keywords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1" name="object 4"/>
          <p:cNvSpPr/>
          <p:nvPr/>
        </p:nvSpPr>
        <p:spPr>
          <a:xfrm>
            <a:off x="993240" y="2078280"/>
            <a:ext cx="262332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keywords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2" name="object 5" descr=""/>
          <p:cNvPicPr/>
          <p:nvPr/>
        </p:nvPicPr>
        <p:blipFill>
          <a:blip r:embed="rId2"/>
          <a:stretch/>
        </p:blipFill>
        <p:spPr>
          <a:xfrm>
            <a:off x="914400" y="2666880"/>
            <a:ext cx="8503560" cy="3657240"/>
          </a:xfrm>
          <a:prstGeom prst="rect">
            <a:avLst/>
          </a:prstGeom>
          <a:ln w="0">
            <a:noFill/>
          </a:ln>
        </p:spPr>
      </p:pic>
      <p:sp>
        <p:nvSpPr>
          <p:cNvPr id="1274" name="PlaceHolder 3"/>
          <p:cNvSpPr>
            <a:spLocks noGrp="1"/>
          </p:cNvSpPr>
          <p:nvPr>
            <p:ph type="sldNum" idx="22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3651120" y="1000800"/>
            <a:ext cx="2754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Special</a:t>
            </a:r>
            <a:r>
              <a:rPr b="1" lang="en-IN" sz="36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values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7" name="object 4"/>
          <p:cNvSpPr/>
          <p:nvPr/>
        </p:nvSpPr>
        <p:spPr>
          <a:xfrm>
            <a:off x="993240" y="2001240"/>
            <a:ext cx="3327120" cy="20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914400"/>
                <a:tab algn="l" pos="2341080"/>
                <a:tab algn="l" pos="28789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following: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2350"/>
              </a:spcBef>
              <a:tabLst>
                <a:tab algn="l" pos="354960"/>
                <a:tab algn="l" pos="355680"/>
                <a:tab algn="l" pos="914400"/>
                <a:tab algn="l" pos="2341080"/>
                <a:tab algn="l" pos="28789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0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true,</a:t>
            </a:r>
            <a:r>
              <a:rPr b="1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false,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null.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object 5"/>
          <p:cNvSpPr/>
          <p:nvPr/>
        </p:nvSpPr>
        <p:spPr>
          <a:xfrm>
            <a:off x="4554720" y="2215440"/>
            <a:ext cx="451116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746720"/>
                <a:tab algn="l" pos="2639520"/>
                <a:tab algn="l" pos="406476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object 6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0" name="object 7"/>
          <p:cNvSpPr/>
          <p:nvPr/>
        </p:nvSpPr>
        <p:spPr>
          <a:xfrm>
            <a:off x="993240" y="4306320"/>
            <a:ext cx="8069760" cy="18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values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defined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Java.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09080"/>
                <a:tab algn="l" pos="2147400"/>
                <a:tab algn="l" pos="2792160"/>
                <a:tab algn="l" pos="3454920"/>
                <a:tab algn="l" pos="4375800"/>
                <a:tab algn="l" pos="5434920"/>
                <a:tab algn="l" pos="6041520"/>
                <a:tab algn="l" pos="6662880"/>
                <a:tab algn="l" pos="7760160"/>
              </a:tabLst>
            </a:pPr>
            <a:r>
              <a:rPr b="0" lang="en-IN" sz="2800" spc="-23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ho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ul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  variables,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classes,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2" name="PlaceHolder 3"/>
          <p:cNvSpPr>
            <a:spLocks noGrp="1"/>
          </p:cNvSpPr>
          <p:nvPr>
            <p:ph type="sldNum" idx="22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object 2" descr=""/>
          <p:cNvPicPr/>
          <p:nvPr/>
        </p:nvPicPr>
        <p:blipFill>
          <a:blip r:embed="rId1"/>
          <a:stretch/>
        </p:blipFill>
        <p:spPr>
          <a:xfrm>
            <a:off x="7953840" y="571680"/>
            <a:ext cx="1608840" cy="809280"/>
          </a:xfrm>
          <a:prstGeom prst="rect">
            <a:avLst/>
          </a:prstGeom>
          <a:ln w="0">
            <a:noFill/>
          </a:ln>
        </p:spPr>
      </p:pic>
      <p:sp>
        <p:nvSpPr>
          <p:cNvPr id="1284" name="PlaceHolder 1"/>
          <p:cNvSpPr>
            <a:spLocks noGrp="1"/>
          </p:cNvSpPr>
          <p:nvPr>
            <p:ph type="title"/>
          </p:nvPr>
        </p:nvSpPr>
        <p:spPr>
          <a:xfrm>
            <a:off x="3605400" y="1000800"/>
            <a:ext cx="2846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REFERENCE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6" name="PlaceHolder 3"/>
          <p:cNvSpPr>
            <a:spLocks noGrp="1"/>
          </p:cNvSpPr>
          <p:nvPr>
            <p:ph type="sldNum" idx="23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7" name="object 4"/>
          <p:cNvSpPr/>
          <p:nvPr/>
        </p:nvSpPr>
        <p:spPr>
          <a:xfrm>
            <a:off x="993240" y="2078280"/>
            <a:ext cx="8069400" cy="8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574280"/>
                <a:tab algn="l" pos="2806200"/>
                <a:tab algn="l" pos="3669840"/>
                <a:tab algn="l" pos="4357440"/>
                <a:tab algn="l" pos="5870520"/>
                <a:tab algn="l" pos="753156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8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  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Tata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McGraw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Hill,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2011.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object 2" descr=""/>
          <p:cNvPicPr/>
          <p:nvPr/>
        </p:nvPicPr>
        <p:blipFill>
          <a:blip r:embed="rId1"/>
          <a:stretch/>
        </p:blipFill>
        <p:spPr>
          <a:xfrm>
            <a:off x="8001000" y="457200"/>
            <a:ext cx="1599840" cy="771480"/>
          </a:xfrm>
          <a:prstGeom prst="rect">
            <a:avLst/>
          </a:prstGeom>
          <a:ln w="0">
            <a:noFill/>
          </a:ln>
        </p:spPr>
      </p:pic>
      <p:sp>
        <p:nvSpPr>
          <p:cNvPr id="1289" name="PlaceHolder 1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837320"/>
          </a:xfrm>
          <a:prstGeom prst="rect">
            <a:avLst/>
          </a:prstGeom>
          <a:noFill/>
          <a:ln w="0">
            <a:noFill/>
          </a:ln>
        </p:spPr>
        <p:txBody>
          <a:bodyPr lIns="0" rIns="0" tIns="419760" bIns="0" anchor="t">
            <a:noAutofit/>
          </a:bodyPr>
          <a:p>
            <a:pPr marL="3666600" indent="-328932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CS205</a:t>
            </a:r>
            <a:r>
              <a:rPr b="0" lang="en-IN" sz="3600" spc="-1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Object</a:t>
            </a:r>
            <a:r>
              <a:rPr b="0" lang="en-IN" sz="3600" spc="4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Oriented</a:t>
            </a:r>
            <a:r>
              <a:rPr b="0" lang="en-IN" sz="3600" spc="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Programming</a:t>
            </a:r>
            <a:r>
              <a:rPr b="0" lang="en-IN" sz="3600" spc="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in </a:t>
            </a:r>
            <a:r>
              <a:rPr b="0" lang="en-IN" sz="3600" spc="-88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Java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976680" indent="7815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Module </a:t>
            </a:r>
            <a:r>
              <a:rPr b="0" lang="en-IN" sz="3600" spc="-1" strike="noStrike">
                <a:solidFill>
                  <a:schemeClr val="dk1"/>
                </a:solidFill>
                <a:latin typeface="Times New Roman"/>
              </a:rPr>
              <a:t>1 -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Introduction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 (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UML</a:t>
            </a:r>
            <a:r>
              <a:rPr b="0" lang="en-IN" sz="3600" spc="-15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diagrams,</a:t>
            </a:r>
            <a:r>
              <a:rPr b="0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0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0" lang="en-IN" sz="3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model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1" name="object 5"/>
          <p:cNvSpPr/>
          <p:nvPr/>
        </p:nvSpPr>
        <p:spPr>
          <a:xfrm>
            <a:off x="1907280" y="4304880"/>
            <a:ext cx="57380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395"/>
              </a:lnSpc>
              <a:spcBef>
                <a:spcPts val="99"/>
              </a:spcBef>
            </a:pPr>
            <a:r>
              <a:rPr b="0" lang="en-IN" sz="2000" spc="259" strike="noStrike">
                <a:solidFill>
                  <a:srgbClr val="898989"/>
                </a:solidFill>
                <a:latin typeface="Palatino Linotype"/>
              </a:rPr>
              <a:t>Prepared</a:t>
            </a:r>
            <a:r>
              <a:rPr b="0" lang="en-IN" sz="2000" spc="287" strike="noStrike">
                <a:solidFill>
                  <a:srgbClr val="898989"/>
                </a:solidFill>
                <a:latin typeface="Palatino Linotype"/>
              </a:rPr>
              <a:t> </a:t>
            </a:r>
            <a:r>
              <a:rPr b="0" lang="en-IN" sz="2000" spc="174" strike="noStrike">
                <a:solidFill>
                  <a:srgbClr val="898989"/>
                </a:solidFill>
                <a:latin typeface="Palatino Linotype"/>
              </a:rPr>
              <a:t>by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03640" algn="ctr">
              <a:lnSpc>
                <a:spcPts val="2996"/>
              </a:lnSpc>
            </a:pPr>
            <a:r>
              <a:rPr b="1" lang="en-IN" sz="2500" spc="-7" strike="noStrike">
                <a:solidFill>
                  <a:srgbClr val="898989"/>
                </a:solidFill>
                <a:latin typeface="Times New Roman"/>
              </a:rPr>
              <a:t>Renetha</a:t>
            </a:r>
            <a:r>
              <a:rPr b="1" lang="en-IN" sz="2500" spc="-32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898989"/>
                </a:solidFill>
                <a:latin typeface="Times New Roman"/>
              </a:rPr>
              <a:t>J.B.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501480" algn="ctr">
              <a:lnSpc>
                <a:spcPct val="100000"/>
              </a:lnSpc>
              <a:spcBef>
                <a:spcPts val="20"/>
              </a:spcBef>
            </a:pP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AP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02920"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Dept.of</a:t>
            </a:r>
            <a:r>
              <a:rPr b="0" lang="en-IN" sz="2000" spc="-72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98989"/>
                </a:solidFill>
                <a:latin typeface="Times New Roman"/>
              </a:rPr>
              <a:t>CSE,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02920"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Lourdes</a:t>
            </a:r>
            <a:r>
              <a:rPr b="0" lang="en-IN" sz="2000" spc="-55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98989"/>
                </a:solidFill>
                <a:latin typeface="Times New Roman"/>
              </a:rPr>
              <a:t>Matha College </a:t>
            </a: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of</a:t>
            </a:r>
            <a:r>
              <a:rPr b="0" lang="en-IN" sz="2000" spc="-15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98989"/>
                </a:solidFill>
                <a:latin typeface="Times New Roman"/>
              </a:rPr>
              <a:t>Science</a:t>
            </a:r>
            <a:r>
              <a:rPr b="0" lang="en-IN" sz="2000" spc="-21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and</a:t>
            </a:r>
            <a:r>
              <a:rPr b="0" lang="en-IN" sz="2000" spc="-46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898989"/>
                </a:solidFill>
                <a:latin typeface="Times New Roman"/>
              </a:rPr>
              <a:t>Technology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3" name="PlaceHolder 3"/>
          <p:cNvSpPr>
            <a:spLocks noGrp="1"/>
          </p:cNvSpPr>
          <p:nvPr>
            <p:ph type="sldNum" idx="23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295" name="PlaceHolder 1"/>
          <p:cNvSpPr>
            <a:spLocks noGrp="1"/>
          </p:cNvSpPr>
          <p:nvPr>
            <p:ph type="title"/>
          </p:nvPr>
        </p:nvSpPr>
        <p:spPr>
          <a:xfrm>
            <a:off x="4388760" y="574200"/>
            <a:ext cx="1278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4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opics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7" name="PlaceHolder 3"/>
          <p:cNvSpPr>
            <a:spLocks noGrp="1"/>
          </p:cNvSpPr>
          <p:nvPr>
            <p:ph type="sldNum" idx="23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8" name="object 4"/>
          <p:cNvSpPr/>
          <p:nvPr/>
        </p:nvSpPr>
        <p:spPr>
          <a:xfrm>
            <a:off x="993240" y="1493280"/>
            <a:ext cx="3916440" cy="21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70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70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Core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Java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Fundamentals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89840" indent="-321480">
              <a:lnSpc>
                <a:spcPct val="100000"/>
              </a:lnSpc>
              <a:spcBef>
                <a:spcPts val="1981"/>
              </a:spcBef>
              <a:buClr>
                <a:srgbClr val="000000"/>
              </a:buClr>
              <a:buSzPct val="97000"/>
              <a:buFont typeface="Wingdings" charset="2"/>
              <a:buChar char=""/>
              <a:tabLst>
                <a:tab algn="l" pos="79056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UML</a:t>
            </a:r>
            <a:r>
              <a:rPr b="0" lang="en-IN" sz="32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diagrams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346040" indent="-419760">
              <a:lnSpc>
                <a:spcPct val="100000"/>
              </a:lnSpc>
              <a:spcBef>
                <a:spcPts val="2684"/>
              </a:spcBef>
              <a:buClr>
                <a:srgbClr val="000000"/>
              </a:buClr>
              <a:buFont typeface="Wingdings" charset="2"/>
              <a:buChar char=""/>
              <a:tabLst>
                <a:tab algn="l" pos="13460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model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00" name="PlaceHolder 1"/>
          <p:cNvSpPr>
            <a:spLocks noGrp="1"/>
          </p:cNvSpPr>
          <p:nvPr>
            <p:ph type="title"/>
          </p:nvPr>
        </p:nvSpPr>
        <p:spPr>
          <a:xfrm>
            <a:off x="4481640" y="574200"/>
            <a:ext cx="1092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UM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L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1" name="object 4"/>
          <p:cNvSpPr/>
          <p:nvPr/>
        </p:nvSpPr>
        <p:spPr>
          <a:xfrm>
            <a:off x="993240" y="1287360"/>
            <a:ext cx="36324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211760"/>
                <a:tab algn="l" pos="243720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nified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2" name="object 5"/>
          <p:cNvSpPr/>
          <p:nvPr/>
        </p:nvSpPr>
        <p:spPr>
          <a:xfrm>
            <a:off x="4790880" y="1287360"/>
            <a:ext cx="13280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Language)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object 6"/>
          <p:cNvSpPr/>
          <p:nvPr/>
        </p:nvSpPr>
        <p:spPr>
          <a:xfrm>
            <a:off x="6283080" y="1287360"/>
            <a:ext cx="27820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407160"/>
                <a:tab algn="l" pos="73332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general-purpose,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4" name="object 7"/>
          <p:cNvSpPr/>
          <p:nvPr/>
        </p:nvSpPr>
        <p:spPr>
          <a:xfrm>
            <a:off x="1335960" y="1653120"/>
            <a:ext cx="40802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472400"/>
                <a:tab algn="l" pos="29001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gr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ph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object 8"/>
          <p:cNvSpPr/>
          <p:nvPr/>
        </p:nvSpPr>
        <p:spPr>
          <a:xfrm>
            <a:off x="5617080" y="1653120"/>
            <a:ext cx="34477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475560"/>
                <a:tab algn="l" pos="1074600"/>
                <a:tab algn="l" pos="1854720"/>
                <a:tab algn="l" pos="233352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field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6" name="object 9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114520"/>
          </a:xfrm>
          <a:prstGeom prst="rect">
            <a:avLst/>
          </a:prstGeom>
          <a:noFill/>
          <a:ln w="0">
            <a:noFill/>
          </a:ln>
        </p:spPr>
        <p:txBody>
          <a:bodyPr lIns="0" rIns="0" tIns="696960" bIns="0" anchor="t">
            <a:noAutofit/>
          </a:bodyPr>
          <a:p>
            <a:pPr marL="354960" indent="0">
              <a:lnSpc>
                <a:spcPct val="100000"/>
              </a:lnSpc>
              <a:spcBef>
                <a:spcPts val="675"/>
              </a:spcBef>
              <a:buNone/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Engineering.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Developed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to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help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system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and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developers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for </a:t>
            </a:r>
            <a:r>
              <a:rPr b="0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specifying,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visualizing,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constructing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 and</a:t>
            </a:r>
            <a:r>
              <a:rPr b="0" lang="en-IN" sz="2400" spc="4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documenting</a:t>
            </a:r>
            <a:r>
              <a:rPr b="0" lang="en-IN" sz="2400" spc="-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artifacts</a:t>
            </a:r>
            <a:r>
              <a:rPr b="0" lang="en-IN" sz="2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systems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UML</a:t>
            </a:r>
            <a:r>
              <a:rPr b="0" lang="en-IN" sz="24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was</a:t>
            </a:r>
            <a:r>
              <a:rPr b="0" lang="en-IN" sz="24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created</a:t>
            </a:r>
            <a:r>
              <a:rPr b="0" lang="en-IN" sz="24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by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Management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Group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(OMG)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568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UML</a:t>
            </a:r>
            <a:r>
              <a:rPr b="0" lang="en-IN" sz="2400" spc="-11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not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programming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language.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UML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is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visual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language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for</a:t>
            </a:r>
            <a:r>
              <a:rPr b="1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developing</a:t>
            </a:r>
            <a:r>
              <a:rPr b="1" lang="en-IN" sz="2400" spc="59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software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blueprints</a:t>
            </a:r>
            <a:r>
              <a:rPr b="1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(designs).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756360" indent="-286920" algn="just">
              <a:lnSpc>
                <a:spcPct val="100000"/>
              </a:lnSpc>
              <a:spcBef>
                <a:spcPts val="536"/>
              </a:spcBef>
              <a:buNone/>
              <a:tabLst>
                <a:tab algn="l" pos="0"/>
              </a:tabLst>
            </a:pPr>
            <a:r>
              <a:rPr b="0" lang="en-IN" sz="2200" spc="-7" strike="noStrike">
                <a:solidFill>
                  <a:schemeClr val="dk1"/>
                </a:solidFill>
                <a:latin typeface="Arial MT"/>
              </a:rPr>
              <a:t>–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For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example,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while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constructing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buildings,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200" spc="54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designer</a:t>
            </a:r>
            <a:r>
              <a:rPr b="0" lang="en-IN" sz="2200" spc="54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or </a:t>
            </a:r>
            <a:r>
              <a:rPr b="0" lang="en-IN" sz="22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architect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develops the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building blueprints. </a:t>
            </a:r>
            <a:r>
              <a:rPr b="0" lang="en-IN" sz="2200" spc="-21" strike="noStrike">
                <a:solidFill>
                  <a:schemeClr val="dk1"/>
                </a:solidFill>
                <a:latin typeface="Times New Roman"/>
              </a:rPr>
              <a:t>Similarly,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we can also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develop</a:t>
            </a:r>
            <a:r>
              <a:rPr b="0" lang="en-IN" sz="22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blueprints</a:t>
            </a:r>
            <a:r>
              <a:rPr b="0" lang="en-IN" sz="22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for</a:t>
            </a:r>
            <a:r>
              <a:rPr b="0" lang="en-IN" sz="22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 software</a:t>
            </a:r>
            <a:r>
              <a:rPr b="0" lang="en-IN" sz="22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system.</a:t>
            </a:r>
            <a:endParaRPr b="0" lang="en-IN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9" name="PlaceHolder 4"/>
          <p:cNvSpPr>
            <a:spLocks noGrp="1"/>
          </p:cNvSpPr>
          <p:nvPr>
            <p:ph type="sldNum" idx="23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2457720" y="299880"/>
            <a:ext cx="51418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Advantages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using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UML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2" name="object 4"/>
          <p:cNvSpPr/>
          <p:nvPr/>
        </p:nvSpPr>
        <p:spPr>
          <a:xfrm>
            <a:off x="7214040" y="3599280"/>
            <a:ext cx="7038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3" name="object 5"/>
          <p:cNvSpPr/>
          <p:nvPr/>
        </p:nvSpPr>
        <p:spPr>
          <a:xfrm>
            <a:off x="8139240" y="3599280"/>
            <a:ext cx="92556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object 6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5" name="object 7"/>
          <p:cNvSpPr/>
          <p:nvPr/>
        </p:nvSpPr>
        <p:spPr>
          <a:xfrm>
            <a:off x="993240" y="1618560"/>
            <a:ext cx="6289920" cy="32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Advantages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UML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454" strike="noStrike">
                <a:solidFill>
                  <a:srgbClr val="000000"/>
                </a:solidFill>
                <a:latin typeface="Times New Roman"/>
              </a:rPr>
              <a:t>□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Readability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Reusability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454" strike="noStrike">
                <a:solidFill>
                  <a:srgbClr val="000000"/>
                </a:solidFill>
                <a:latin typeface="Times New Roman"/>
              </a:rPr>
              <a:t>□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Provides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standard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tool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454" strike="noStrike">
                <a:solidFill>
                  <a:srgbClr val="000000"/>
                </a:solidFill>
                <a:latin typeface="Times New Roman"/>
              </a:rPr>
              <a:t>□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Helps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reduce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development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cost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861120"/>
                <a:tab algn="l" pos="1987560"/>
                <a:tab algn="l" pos="4290120"/>
                <a:tab algn="l" pos="5012640"/>
              </a:tabLst>
            </a:pPr>
            <a:r>
              <a:rPr b="0" lang="en-IN" sz="2600" spc="454" strike="noStrike">
                <a:solidFill>
                  <a:srgbClr val="000000"/>
                </a:solidFill>
                <a:latin typeface="Times New Roman"/>
              </a:rPr>
              <a:t>□</a:t>
            </a:r>
            <a:r>
              <a:rPr b="0" lang="en-IN" sz="2600" spc="454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icati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programmers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quite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easy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454" strike="noStrike">
                <a:solidFill>
                  <a:srgbClr val="000000"/>
                </a:solidFill>
                <a:latin typeface="Times New Roman"/>
              </a:rPr>
              <a:t>□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Unification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modelling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concepts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" name="PlaceHolder 3"/>
          <p:cNvSpPr>
            <a:spLocks noGrp="1"/>
          </p:cNvSpPr>
          <p:nvPr>
            <p:ph type="sldNum" idx="23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413720" y="935280"/>
            <a:ext cx="7227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1" lang="en-IN" sz="44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Design(contd)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3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3C9154A7-96A1-40EE-98E7-DEA6DE28C976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object 4"/>
          <p:cNvSpPr/>
          <p:nvPr/>
        </p:nvSpPr>
        <p:spPr>
          <a:xfrm>
            <a:off x="1019160" y="2097360"/>
            <a:ext cx="8045640" cy="39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4120" bIns="0" anchor="t">
            <a:spAutoFit/>
          </a:bodyPr>
          <a:p>
            <a:pPr marL="443880" indent="-431640">
              <a:lnSpc>
                <a:spcPct val="114000"/>
              </a:lnSpc>
              <a:spcBef>
                <a:spcPts val="190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ch</a:t>
            </a:r>
            <a:r>
              <a:rPr b="0" lang="en-IN" sz="28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8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8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8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functions</a:t>
            </a:r>
            <a:r>
              <a:rPr b="0" lang="en-IN" sz="2800" spc="10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called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07160">
              <a:lnSpc>
                <a:spcPct val="114000"/>
              </a:lnSpc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8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contains</a:t>
            </a:r>
            <a:r>
              <a:rPr b="0" lang="en-IN" sz="2800" spc="1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8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own</a:t>
            </a:r>
            <a:r>
              <a:rPr b="0" lang="en-IN" sz="28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1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responsible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managing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07160">
              <a:lnSpc>
                <a:spcPct val="114000"/>
              </a:lnSpc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1164600"/>
                <a:tab algn="l" pos="1926720"/>
                <a:tab algn="l" pos="3180600"/>
                <a:tab algn="l" pos="3625920"/>
                <a:tab algn="l" pos="4129920"/>
                <a:tab algn="l" pos="5168160"/>
                <a:tab algn="l" pos="6285240"/>
                <a:tab algn="l" pos="67896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nno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acce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  directly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901080" indent="-407160">
              <a:lnSpc>
                <a:spcPct val="114000"/>
              </a:lnSpc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oug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nvo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  methods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3168000" y="574200"/>
            <a:ext cx="3720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UM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3600" spc="-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0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1" name="object 5"/>
          <p:cNvSpPr/>
          <p:nvPr/>
        </p:nvSpPr>
        <p:spPr>
          <a:xfrm>
            <a:off x="1069200" y="1551600"/>
            <a:ext cx="8072280" cy="50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989280"/>
                <a:tab algn="l" pos="2155320"/>
                <a:tab algn="l" pos="3763080"/>
                <a:tab algn="l" pos="4396680"/>
                <a:tab algn="l" pos="4956120"/>
                <a:tab algn="l" pos="6562800"/>
                <a:tab algn="l" pos="77284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  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UML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(Unified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Modeling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Language)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310760"/>
                <a:tab algn="l" pos="2750760"/>
                <a:tab algn="l" pos="3994920"/>
                <a:tab algn="l" pos="5448240"/>
                <a:tab algn="l" pos="7403400"/>
                <a:tab algn="l" pos="79113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iffe</a:t>
            </a:r>
            <a:r>
              <a:rPr b="1" lang="en-IN" sz="2600" spc="-6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ers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ecti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developed.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85480"/>
                <a:tab algn="l" pos="2859480"/>
                <a:tab algn="l" pos="4019040"/>
                <a:tab algn="l" pos="4521960"/>
                <a:tab algn="l" pos="5389200"/>
                <a:tab algn="l" pos="6586920"/>
                <a:tab algn="l" pos="758196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ecif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  ignores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rest.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400760"/>
                <a:tab algn="l" pos="2935440"/>
                <a:tab algn="l" pos="3957840"/>
                <a:tab algn="l" pos="4540320"/>
                <a:tab algn="l" pos="5486400"/>
                <a:tab algn="l" pos="59576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mp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  understanding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3"/>
          <p:cNvSpPr>
            <a:spLocks noGrp="1"/>
          </p:cNvSpPr>
          <p:nvPr>
            <p:ph type="sldNum" idx="24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3524400" y="574200"/>
            <a:ext cx="3007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UM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3600" spc="-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ag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am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 type="sldNum" idx="24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8" name="object 4"/>
          <p:cNvSpPr/>
          <p:nvPr/>
        </p:nvSpPr>
        <p:spPr>
          <a:xfrm>
            <a:off x="993240" y="1627560"/>
            <a:ext cx="8069400" cy="54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UML</a:t>
            </a:r>
            <a:r>
              <a:rPr b="0" lang="en-IN" sz="26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diagrams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capture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following</a:t>
            </a:r>
            <a:r>
              <a:rPr b="0" lang="en-IN" sz="26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views</a:t>
            </a:r>
            <a:r>
              <a:rPr b="0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(models)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70000"/>
              </a:lnSpc>
              <a:spcBef>
                <a:spcPts val="4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User’s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view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Structural</a:t>
            </a:r>
            <a:r>
              <a:rPr b="0" lang="en-IN" sz="24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view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02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Behaviourial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view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Implementation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view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2013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Environmental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view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1330" name="object 3" descr=""/>
          <p:cNvPicPr/>
          <p:nvPr/>
        </p:nvPicPr>
        <p:blipFill>
          <a:blip r:embed="rId2"/>
          <a:stretch/>
        </p:blipFill>
        <p:spPr>
          <a:xfrm>
            <a:off x="1491840" y="1662840"/>
            <a:ext cx="7075440" cy="4448160"/>
          </a:xfrm>
          <a:prstGeom prst="rect">
            <a:avLst/>
          </a:prstGeom>
          <a:ln w="0">
            <a:noFill/>
          </a:ln>
        </p:spPr>
      </p:pic>
      <p:sp>
        <p:nvSpPr>
          <p:cNvPr id="1331" name="object 4"/>
          <p:cNvSpPr/>
          <p:nvPr/>
        </p:nvSpPr>
        <p:spPr>
          <a:xfrm>
            <a:off x="993240" y="6040800"/>
            <a:ext cx="80341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types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diagrams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views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supported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UML.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PlaceHolder 2"/>
          <p:cNvSpPr>
            <a:spLocks noGrp="1"/>
          </p:cNvSpPr>
          <p:nvPr>
            <p:ph type="sldNum" idx="24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35" name="PlaceHolder 1"/>
          <p:cNvSpPr>
            <a:spLocks noGrp="1"/>
          </p:cNvSpPr>
          <p:nvPr>
            <p:ph type="title"/>
          </p:nvPr>
        </p:nvSpPr>
        <p:spPr>
          <a:xfrm>
            <a:off x="3303360" y="574200"/>
            <a:ext cx="3449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Views</a:t>
            </a:r>
            <a:r>
              <a:rPr b="1" lang="en-IN" sz="36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system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7" name="PlaceHolder 3"/>
          <p:cNvSpPr>
            <a:spLocks noGrp="1"/>
          </p:cNvSpPr>
          <p:nvPr>
            <p:ph type="sldNum" idx="24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8" name="PlaceHolder 4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723920"/>
          </a:xfrm>
          <a:prstGeom prst="rect">
            <a:avLst/>
          </a:prstGeom>
          <a:noFill/>
          <a:ln w="0">
            <a:noFill/>
          </a:ln>
        </p:spPr>
        <p:txBody>
          <a:bodyPr lIns="0" rIns="0" tIns="270360" bIns="0" anchor="t">
            <a:no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600" spc="1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users’</a:t>
            </a:r>
            <a:r>
              <a:rPr b="1" lang="en-IN" sz="26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view</a:t>
            </a:r>
            <a:r>
              <a:rPr b="1" lang="en-IN" sz="2600" spc="1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captures</a:t>
            </a:r>
            <a:r>
              <a:rPr b="0" lang="en-IN" sz="2600" spc="1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600" spc="1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view</a:t>
            </a:r>
            <a:r>
              <a:rPr b="0" lang="en-IN" sz="2600" spc="13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600" spc="1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600" spc="12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system</a:t>
            </a:r>
            <a:r>
              <a:rPr b="0" lang="en-IN" sz="2600" spc="13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0" lang="en-IN" sz="2600" spc="14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terms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"/>
              </a:spcBef>
              <a:buNone/>
              <a:tabLst>
                <a:tab algn="l" pos="354960"/>
                <a:tab algn="l" pos="355680"/>
              </a:tabLst>
            </a:pPr>
            <a:endParaRPr b="0" lang="en-IN" sz="2700" spc="-1" strike="noStrike">
              <a:solidFill>
                <a:srgbClr val="000000"/>
              </a:solidFill>
              <a:latin typeface="Calibri"/>
            </a:endParaRPr>
          </a:p>
          <a:p>
            <a:pPr marL="354960" indent="0" algn="just">
              <a:lnSpc>
                <a:spcPct val="100000"/>
              </a:lnSpc>
              <a:spcBef>
                <a:spcPts val="6"/>
              </a:spcBef>
              <a:buNone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6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functionalities </a:t>
            </a:r>
            <a:r>
              <a:rPr b="0" lang="en-IN" sz="2600" spc="-12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offered </a:t>
            </a:r>
            <a:r>
              <a:rPr b="0" lang="en-IN" sz="26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by</a:t>
            </a:r>
            <a:r>
              <a:rPr b="0" lang="en-IN" sz="26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6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system</a:t>
            </a:r>
            <a:r>
              <a:rPr b="0" lang="en-IN" sz="2600" spc="4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</a:t>
            </a:r>
            <a:r>
              <a:rPr b="0" lang="en-IN" sz="2600" spc="9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its</a:t>
            </a:r>
            <a:r>
              <a:rPr b="0" lang="en-IN" sz="2600" spc="9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users.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20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structural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view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defines the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structure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of the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problem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(or solution)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in terms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of the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kinds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of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objects (classes). It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also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captures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the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relationships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among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600" spc="65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classes 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(objects).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2547720" y="574200"/>
            <a:ext cx="4961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Views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system(contd.)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1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311760" bIns="0" anchor="t">
            <a:no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behaviourial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view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captures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how objects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interact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with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each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other </a:t>
            </a:r>
            <a:r>
              <a:rPr b="0" lang="en-IN" sz="24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 time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realize the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system 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behaviour.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It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captures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the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time-dependent</a:t>
            </a:r>
            <a:r>
              <a:rPr b="1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(dynamic) behaviour</a:t>
            </a:r>
            <a:r>
              <a:rPr b="1" lang="en-IN" sz="24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 system.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This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implementation view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captures the important components </a:t>
            </a:r>
            <a:r>
              <a:rPr b="0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system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their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interdependencies.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Environmental</a:t>
            </a:r>
            <a:r>
              <a:rPr b="1" lang="en-IN" sz="2400" spc="5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view</a:t>
            </a:r>
            <a:r>
              <a:rPr b="1" lang="en-IN" sz="2400" spc="5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models</a:t>
            </a:r>
            <a:r>
              <a:rPr b="0" lang="en-IN" sz="2400" spc="5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how</a:t>
            </a:r>
            <a:r>
              <a:rPr b="0" lang="en-IN" sz="2400" spc="5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53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different</a:t>
            </a:r>
            <a:r>
              <a:rPr b="0" lang="en-IN" sz="2400" spc="5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components </a:t>
            </a:r>
            <a:r>
              <a:rPr b="0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are</a:t>
            </a:r>
            <a:r>
              <a:rPr b="0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implemented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on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different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pieces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hardware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4" name="PlaceHolder 4"/>
          <p:cNvSpPr>
            <a:spLocks noGrp="1"/>
          </p:cNvSpPr>
          <p:nvPr>
            <p:ph type="sldNum" idx="24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3612960" y="574200"/>
            <a:ext cx="2829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UM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3600" spc="-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ag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7" name="object 4" descr=""/>
          <p:cNvPicPr/>
          <p:nvPr/>
        </p:nvPicPr>
        <p:blipFill>
          <a:blip r:embed="rId2"/>
          <a:stretch/>
        </p:blipFill>
        <p:spPr>
          <a:xfrm>
            <a:off x="1447920" y="1382400"/>
            <a:ext cx="6606360" cy="5470920"/>
          </a:xfrm>
          <a:prstGeom prst="rect">
            <a:avLst/>
          </a:prstGeom>
          <a:ln w="0">
            <a:noFill/>
          </a:ln>
        </p:spPr>
      </p:pic>
      <p:sp>
        <p:nvSpPr>
          <p:cNvPr id="1349" name="PlaceHolder 3"/>
          <p:cNvSpPr>
            <a:spLocks noGrp="1"/>
          </p:cNvSpPr>
          <p:nvPr>
            <p:ph type="sldNum" idx="25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object 2"/>
          <p:cNvGrpSpPr/>
          <p:nvPr/>
        </p:nvGrpSpPr>
        <p:grpSpPr>
          <a:xfrm>
            <a:off x="567000" y="504360"/>
            <a:ext cx="9033840" cy="6124680"/>
            <a:chOff x="567000" y="504360"/>
            <a:chExt cx="9033840" cy="6124680"/>
          </a:xfrm>
        </p:grpSpPr>
        <p:pic>
          <p:nvPicPr>
            <p:cNvPr id="1351" name="object 3" descr=""/>
            <p:cNvPicPr/>
            <p:nvPr/>
          </p:nvPicPr>
          <p:blipFill>
            <a:blip r:embed="rId1"/>
            <a:stretch/>
          </p:blipFill>
          <p:spPr>
            <a:xfrm>
              <a:off x="8029800" y="504360"/>
              <a:ext cx="1571040" cy="80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52" name="object 4" descr=""/>
            <p:cNvPicPr/>
            <p:nvPr/>
          </p:nvPicPr>
          <p:blipFill>
            <a:blip r:embed="rId2"/>
            <a:stretch/>
          </p:blipFill>
          <p:spPr>
            <a:xfrm>
              <a:off x="567000" y="1295280"/>
              <a:ext cx="8925840" cy="5333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54" name="PlaceHolder 2"/>
          <p:cNvSpPr>
            <a:spLocks noGrp="1"/>
          </p:cNvSpPr>
          <p:nvPr>
            <p:ph type="sldNum" idx="25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56" name="PlaceHolder 1"/>
          <p:cNvSpPr>
            <a:spLocks noGrp="1"/>
          </p:cNvSpPr>
          <p:nvPr>
            <p:ph type="title"/>
          </p:nvPr>
        </p:nvSpPr>
        <p:spPr>
          <a:xfrm>
            <a:off x="3213720" y="574200"/>
            <a:ext cx="3629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Use</a:t>
            </a:r>
            <a:r>
              <a:rPr b="1" lang="en-IN" sz="3600" spc="-3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Case</a:t>
            </a:r>
            <a:r>
              <a:rPr b="1" lang="en-IN" sz="3600" spc="-3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8" name="PlaceHolder 3"/>
          <p:cNvSpPr>
            <a:spLocks noGrp="1"/>
          </p:cNvSpPr>
          <p:nvPr>
            <p:ph type="sldNum" idx="25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9" name="object 4"/>
          <p:cNvSpPr/>
          <p:nvPr/>
        </p:nvSpPr>
        <p:spPr>
          <a:xfrm>
            <a:off x="993240" y="1973160"/>
            <a:ext cx="8071200" cy="21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cc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cc"/>
                </a:solidFill>
                <a:latin typeface="Times New Roman"/>
              </a:rPr>
              <a:t>Use</a:t>
            </a:r>
            <a:r>
              <a:rPr b="0" lang="en-IN" sz="2600" spc="318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cc"/>
                </a:solidFill>
                <a:latin typeface="Times New Roman"/>
              </a:rPr>
              <a:t>case</a:t>
            </a:r>
            <a:r>
              <a:rPr b="0" lang="en-IN" sz="2600" spc="324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cc"/>
                </a:solidFill>
                <a:latin typeface="Times New Roman"/>
              </a:rPr>
              <a:t>diagrams</a:t>
            </a:r>
            <a:r>
              <a:rPr b="0" lang="en-IN" sz="2600" spc="318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6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functions</a:t>
            </a:r>
            <a:r>
              <a:rPr b="1" lang="en-IN" sz="26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provided</a:t>
            </a:r>
            <a:r>
              <a:rPr b="0" lang="en-IN" sz="26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ts val="6721"/>
              </a:lnSpc>
              <a:spcBef>
                <a:spcPts val="505"/>
              </a:spcBef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 and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relationships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 external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users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61" name="PlaceHolder 1"/>
          <p:cNvSpPr>
            <a:spLocks noGrp="1"/>
          </p:cNvSpPr>
          <p:nvPr>
            <p:ph type="title"/>
          </p:nvPr>
        </p:nvSpPr>
        <p:spPr>
          <a:xfrm>
            <a:off x="3213720" y="574200"/>
            <a:ext cx="3629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Use</a:t>
            </a:r>
            <a:r>
              <a:rPr b="1" lang="en-IN" sz="3600" spc="-3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Case</a:t>
            </a:r>
            <a:r>
              <a:rPr b="1" lang="en-IN" sz="3600" spc="-3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3" name="PlaceHolder 3"/>
          <p:cNvSpPr>
            <a:spLocks noGrp="1"/>
          </p:cNvSpPr>
          <p:nvPr>
            <p:ph type="sldNum" idx="25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4" name="object 4"/>
          <p:cNvSpPr/>
          <p:nvPr/>
        </p:nvSpPr>
        <p:spPr>
          <a:xfrm>
            <a:off x="993240" y="1697400"/>
            <a:ext cx="8072280" cy="46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use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model for any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 consists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a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set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of use </a:t>
            </a:r>
            <a:r>
              <a:rPr b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cases.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cases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specify the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expected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behavior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or functions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(what it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will do),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exact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method of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making it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happen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(how).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purpose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a use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to define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piece of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coherent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behaviour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without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revealing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internal structure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 </a:t>
            </a:r>
            <a:r>
              <a:rPr b="0" lang="en-IN" sz="26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system.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use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do not mention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any specific algorithm to be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nor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internal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data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representation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internal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structure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software.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2399760" y="574200"/>
            <a:ext cx="5256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7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object 5"/>
          <p:cNvSpPr/>
          <p:nvPr/>
        </p:nvSpPr>
        <p:spPr>
          <a:xfrm>
            <a:off x="993240" y="1697400"/>
            <a:ext cx="8071200" cy="39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35000"/>
                <a:tab algn="l" pos="1767960"/>
                <a:tab algn="l" pos="3088080"/>
                <a:tab algn="l" pos="3950280"/>
                <a:tab algn="l" pos="4568760"/>
                <a:tab algn="l" pos="5173920"/>
                <a:tab algn="l" pos="6330960"/>
                <a:tab algn="l" pos="7066800"/>
                <a:tab algn="l" pos="7726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ecifie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cti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be  done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users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54960"/>
                <a:tab algn="l" pos="355680"/>
                <a:tab algn="l" pos="1035000"/>
                <a:tab algn="l" pos="1767960"/>
                <a:tab algn="l" pos="3088080"/>
                <a:tab algn="l" pos="3950280"/>
                <a:tab algn="l" pos="4568760"/>
                <a:tab algn="l" pos="5173920"/>
                <a:tab algn="l" pos="6330960"/>
                <a:tab algn="l" pos="7066800"/>
                <a:tab algn="l" pos="7726680"/>
              </a:tabLst>
            </a:pPr>
            <a:endParaRPr b="0" lang="en-IN" sz="3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information system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(LIS),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cases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could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issue-book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query-book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return-book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create-member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add-book,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0" name="PlaceHolder 3"/>
          <p:cNvSpPr>
            <a:spLocks noGrp="1"/>
          </p:cNvSpPr>
          <p:nvPr>
            <p:ph type="sldNum" idx="25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413720" y="935280"/>
            <a:ext cx="7227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1" lang="en-IN" sz="44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Design(contd)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ldNum" idx="3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9C42867B-C3CD-4FCF-B4B4-0E9A7DFEDAA8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object 4"/>
          <p:cNvSpPr/>
          <p:nvPr/>
        </p:nvSpPr>
        <p:spPr>
          <a:xfrm>
            <a:off x="1019160" y="2064960"/>
            <a:ext cx="8045640" cy="47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object-oriented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paradigm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makes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extensive use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principles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abstraction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decomposition.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16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–"/>
              <a:tabLst>
                <a:tab algn="l" pos="901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decompose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functionally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independent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modules.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160" algn="just">
              <a:lnSpc>
                <a:spcPct val="150000"/>
              </a:lnSpc>
              <a:buClr>
                <a:srgbClr val="000000"/>
              </a:buClr>
              <a:buFont typeface="Arial MT"/>
              <a:buChar char="–"/>
              <a:tabLst>
                <a:tab algn="l" pos="901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800" spc="6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6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800" spc="6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6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considered</a:t>
            </a:r>
            <a:r>
              <a:rPr b="0" lang="en-IN" sz="2800" spc="6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6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instances</a:t>
            </a:r>
            <a:r>
              <a:rPr b="0" lang="en-IN" sz="2800" spc="6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types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(ADTs).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72" name="PlaceHolder 1"/>
          <p:cNvSpPr>
            <a:spLocks noGrp="1"/>
          </p:cNvSpPr>
          <p:nvPr>
            <p:ph type="title"/>
          </p:nvPr>
        </p:nvSpPr>
        <p:spPr>
          <a:xfrm>
            <a:off x="2399760" y="574200"/>
            <a:ext cx="5256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object 5"/>
          <p:cNvSpPr/>
          <p:nvPr/>
        </p:nvSpPr>
        <p:spPr>
          <a:xfrm>
            <a:off x="993240" y="1627560"/>
            <a:ext cx="8072280" cy="50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096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66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765000"/>
                <a:tab algn="l" pos="1394640"/>
                <a:tab algn="l" pos="2150640"/>
                <a:tab algn="l" pos="3386520"/>
                <a:tab algn="l" pos="3851280"/>
                <a:tab algn="l" pos="4517280"/>
                <a:tab algn="l" pos="5424120"/>
                <a:tab algn="l" pos="6126480"/>
                <a:tab algn="l" pos="75819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sist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qu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1559"/>
              </a:spcBef>
              <a:tabLst>
                <a:tab algn="l" pos="354960"/>
                <a:tab algn="l" pos="355680"/>
                <a:tab algn="l" pos="765000"/>
                <a:tab algn="l" pos="1394640"/>
                <a:tab algn="l" pos="2150640"/>
                <a:tab algn="l" pos="3386520"/>
                <a:tab algn="l" pos="3851280"/>
                <a:tab algn="l" pos="4517280"/>
                <a:tab algn="l" pos="5424120"/>
                <a:tab algn="l" pos="6126480"/>
                <a:tab algn="l" pos="758196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several</a:t>
            </a:r>
            <a:r>
              <a:rPr b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alternate</a:t>
            </a:r>
            <a:r>
              <a:rPr b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sequences.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5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1" lang="en-IN" sz="22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1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1" lang="en-IN" sz="22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interactions</a:t>
            </a:r>
            <a:r>
              <a:rPr b="1" i="1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2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user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system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normally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take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 place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>
              <a:lnSpc>
                <a:spcPct val="150000"/>
              </a:lnSpc>
              <a:spcBef>
                <a:spcPts val="530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Several</a:t>
            </a:r>
            <a:r>
              <a:rPr b="0" lang="en-IN" sz="22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variations</a:t>
            </a:r>
            <a:r>
              <a:rPr b="1" i="1" lang="en-IN" sz="22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4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39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200" spc="4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2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0" lang="en-IN" sz="22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(called</a:t>
            </a:r>
            <a:r>
              <a:rPr b="0" lang="en-IN" sz="2200" spc="4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alternate </a:t>
            </a:r>
            <a:r>
              <a:rPr b="1" i="1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sequences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)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exist.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5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19880"/>
                <a:tab algn="l" pos="1832040"/>
                <a:tab algn="l" pos="2478240"/>
                <a:tab algn="l" pos="3839040"/>
                <a:tab algn="l" pos="4467240"/>
                <a:tab algn="l" pos="5221440"/>
                <a:tab algn="l" pos="5648400"/>
                <a:tab algn="l" pos="6202800"/>
                <a:tab algn="l" pos="765684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qu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ariati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scenarios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instances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3"/>
          <p:cNvSpPr>
            <a:spLocks noGrp="1"/>
          </p:cNvSpPr>
          <p:nvPr>
            <p:ph type="sldNum" idx="26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78" name="PlaceHolder 1"/>
          <p:cNvSpPr>
            <a:spLocks noGrp="1"/>
          </p:cNvSpPr>
          <p:nvPr>
            <p:ph type="title"/>
          </p:nvPr>
        </p:nvSpPr>
        <p:spPr>
          <a:xfrm>
            <a:off x="2399760" y="574200"/>
            <a:ext cx="5256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0" name="PlaceHolder 3"/>
          <p:cNvSpPr>
            <a:spLocks noGrp="1"/>
          </p:cNvSpPr>
          <p:nvPr>
            <p:ph type="sldNum" idx="26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1" name="PlaceHolder 4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797000"/>
          </a:xfrm>
          <a:prstGeom prst="rect">
            <a:avLst/>
          </a:prstGeom>
          <a:noFill/>
          <a:ln w="0">
            <a:noFill/>
          </a:ln>
        </p:spPr>
        <p:txBody>
          <a:bodyPr lIns="0" rIns="0" tIns="375840" bIns="0" anchor="t">
            <a:noAutofit/>
          </a:bodyPr>
          <a:p>
            <a:pPr marL="355680" indent="-343080" algn="just">
              <a:lnSpc>
                <a:spcPct val="100000"/>
              </a:lnSpc>
              <a:spcBef>
                <a:spcPts val="73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g</a:t>
            </a:r>
            <a:r>
              <a:rPr b="0" lang="en-IN" sz="26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111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it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hd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ra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0" lang="en-IN" sz="2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cas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h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0" lang="en-IN" sz="2600" spc="-1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600" spc="-28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M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mainline sequence,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case supported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by a </a:t>
            </a:r>
            <a:r>
              <a:rPr b="0" lang="en-IN" sz="2400" spc="-97" strike="noStrike">
                <a:solidFill>
                  <a:srgbClr val="000000"/>
                </a:solidFill>
                <a:latin typeface="Times New Roman"/>
              </a:rPr>
              <a:t>ATM 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would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155240" indent="-22860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user inserts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00" strike="noStrike">
                <a:solidFill>
                  <a:srgbClr val="000000"/>
                </a:solidFill>
                <a:latin typeface="Times New Roman"/>
              </a:rPr>
              <a:t>ATM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card,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enters password, selects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the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amount withdraw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option,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enters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amount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be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withdrawn, completes the transaction,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collects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amount.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variations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alternate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sequences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be: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155600" indent="-22932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Password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invalid.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155240" indent="-228600" algn="just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amount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to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withdrawn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exceeds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account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balance.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2399760" y="574200"/>
            <a:ext cx="5256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5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723560"/>
          </a:xfrm>
          <a:prstGeom prst="rect">
            <a:avLst/>
          </a:prstGeom>
          <a:noFill/>
          <a:ln w="0">
            <a:noFill/>
          </a:ln>
        </p:spPr>
        <p:txBody>
          <a:bodyPr lIns="0" rIns="0" tIns="306000" bIns="0" anchor="t">
            <a:no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29680"/>
                <a:tab algn="l" pos="1955160"/>
                <a:tab algn="l" pos="3424680"/>
                <a:tab algn="l" pos="4271760"/>
                <a:tab algn="l" pos="6106680"/>
                <a:tab algn="l" pos="7082280"/>
                <a:tab algn="l" pos="761544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cas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ia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ra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umm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ize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2600" spc="4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me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he 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relationships</a:t>
            </a:r>
            <a:r>
              <a:rPr b="1" lang="en-IN" sz="2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between</a:t>
            </a:r>
            <a:r>
              <a:rPr b="1" lang="en-IN" sz="2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2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cases,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actors,</a:t>
            </a:r>
            <a:r>
              <a:rPr b="1" lang="en-IN" sz="2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2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chemeClr val="dk1"/>
                </a:solidFill>
                <a:latin typeface="Times New Roman"/>
              </a:rPr>
              <a:t>systems.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756360" indent="-286920">
              <a:lnSpc>
                <a:spcPct val="150000"/>
              </a:lnSpc>
              <a:spcBef>
                <a:spcPts val="621"/>
              </a:spcBef>
              <a:buNone/>
              <a:tabLst>
                <a:tab algn="l" pos="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Arial MT"/>
              </a:rPr>
              <a:t>–</a:t>
            </a:r>
            <a:r>
              <a:rPr b="0" lang="en-IN" sz="2400" spc="239" strike="noStrike">
                <a:solidFill>
                  <a:schemeClr val="dk1"/>
                </a:solidFill>
                <a:latin typeface="Arial MT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It</a:t>
            </a:r>
            <a:r>
              <a:rPr b="0" lang="en-IN" sz="2400" spc="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does</a:t>
            </a:r>
            <a:r>
              <a:rPr b="0" lang="en-IN" sz="2400" spc="143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not</a:t>
            </a:r>
            <a:r>
              <a:rPr b="0" lang="en-IN" sz="2400" spc="13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show</a:t>
            </a:r>
            <a:r>
              <a:rPr b="0" lang="en-IN" sz="2400" spc="128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400" spc="13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order</a:t>
            </a:r>
            <a:r>
              <a:rPr b="0" lang="en-IN" sz="2400" spc="13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</a:t>
            </a:r>
            <a:r>
              <a:rPr b="0" lang="en-IN" sz="2400" spc="134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which</a:t>
            </a:r>
            <a:r>
              <a:rPr b="0" lang="en-IN" sz="2400" spc="134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steps</a:t>
            </a:r>
            <a:r>
              <a:rPr b="0" lang="en-IN" sz="2400" spc="13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are</a:t>
            </a:r>
            <a:r>
              <a:rPr b="0" lang="en-IN" sz="2400" spc="13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performed</a:t>
            </a:r>
            <a:r>
              <a:rPr b="0" lang="en-IN" sz="2400" spc="134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 </a:t>
            </a:r>
            <a:r>
              <a:rPr b="0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achieve</a:t>
            </a:r>
            <a:r>
              <a:rPr b="0" lang="en-IN" sz="2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goals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 each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case.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>
              <a:lnSpc>
                <a:spcPct val="15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50560"/>
                <a:tab algn="l" pos="2127960"/>
                <a:tab algn="l" pos="3877200"/>
                <a:tab algn="l" pos="4415040"/>
                <a:tab algn="l" pos="5099760"/>
                <a:tab algn="l" pos="6719400"/>
              </a:tabLst>
            </a:pP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rres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po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g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-le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v</a:t>
            </a:r>
            <a:r>
              <a:rPr b="0" lang="en-IN" sz="2600" spc="-2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0" lang="en-IN" sz="2600" spc="4" strike="noStrike">
                <a:solidFill>
                  <a:schemeClr val="dk1"/>
                </a:solidFill>
                <a:latin typeface="Times New Roman"/>
              </a:rPr>
              <a:t>un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cti</a:t>
            </a:r>
            <a:r>
              <a:rPr b="0" lang="en-IN" sz="2600" spc="-12" strike="noStrike">
                <a:solidFill>
                  <a:schemeClr val="dk1"/>
                </a:solidFill>
                <a:latin typeface="Times New Roman"/>
              </a:rPr>
              <a:t>on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chemeClr val="dk1"/>
                </a:solidFill>
                <a:latin typeface="Times New Roman"/>
              </a:rPr>
              <a:t>l  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requirements.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7" name="PlaceHolder 4"/>
          <p:cNvSpPr>
            <a:spLocks noGrp="1"/>
          </p:cNvSpPr>
          <p:nvPr>
            <p:ph type="sldNum" idx="26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89" name="PlaceHolder 1"/>
          <p:cNvSpPr>
            <a:spLocks noGrp="1"/>
          </p:cNvSpPr>
          <p:nvPr>
            <p:ph type="title"/>
          </p:nvPr>
        </p:nvSpPr>
        <p:spPr>
          <a:xfrm>
            <a:off x="2399760" y="574200"/>
            <a:ext cx="5256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1" name="PlaceHolder 3"/>
          <p:cNvSpPr>
            <a:spLocks noGrp="1"/>
          </p:cNvSpPr>
          <p:nvPr>
            <p:ph type="sldNum" idx="26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2" name="object 4"/>
          <p:cNvSpPr/>
          <p:nvPr/>
        </p:nvSpPr>
        <p:spPr>
          <a:xfrm>
            <a:off x="993240" y="1698840"/>
            <a:ext cx="8072280" cy="461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model represents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functional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process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model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independent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But implicit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dependencies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may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exist among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 cases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because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use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implementation level due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factors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such as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shared resources,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objects,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functions.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00000"/>
              </a:lnSpc>
              <a:spcBef>
                <a:spcPts val="496"/>
              </a:spcBef>
              <a:tabLst>
                <a:tab algn="l" pos="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0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For example, In the Bookshop Automation Software, </a:t>
            </a:r>
            <a:r>
              <a:rPr b="1" i="1" lang="en-IN" sz="2000" spc="-7" strike="noStrike">
                <a:solidFill>
                  <a:srgbClr val="000000"/>
                </a:solidFill>
                <a:latin typeface="Times New Roman"/>
              </a:rPr>
              <a:t>update_inventory </a:t>
            </a:r>
            <a:r>
              <a:rPr b="1" i="1" lang="en-IN" sz="2000" spc="-4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i="1" lang="en-IN" sz="2000" spc="-7" strike="noStrike">
                <a:solidFill>
                  <a:srgbClr val="000000"/>
                </a:solidFill>
                <a:latin typeface="Times New Roman"/>
              </a:rPr>
              <a:t>sale_book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two independent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cases. But, during execution of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000000"/>
                </a:solidFill>
                <a:latin typeface="Times New Roman"/>
              </a:rPr>
              <a:t>sale_book</a:t>
            </a:r>
            <a:r>
              <a:rPr b="0" i="1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implicit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dependency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i="1" lang="en-IN" sz="2000" spc="-7" strike="noStrike">
                <a:solidFill>
                  <a:srgbClr val="000000"/>
                </a:solidFill>
                <a:latin typeface="Times New Roman"/>
              </a:rPr>
              <a:t>pdate_inventory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sufficient quantity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of book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unavailable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inventory, </a:t>
            </a:r>
            <a:r>
              <a:rPr b="0" i="1" lang="en-IN" sz="2000" spc="-7" strike="noStrike">
                <a:solidFill>
                  <a:srgbClr val="000000"/>
                </a:solidFill>
                <a:latin typeface="Times New Roman"/>
              </a:rPr>
              <a:t>sale_book </a:t>
            </a:r>
            <a:r>
              <a:rPr b="0" i="1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0" lang="en-IN" sz="2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operate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until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inventory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replenished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using </a:t>
            </a:r>
            <a:r>
              <a:rPr b="0" lang="en-IN" sz="2000" spc="-4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12" strike="noStrike">
                <a:solidFill>
                  <a:srgbClr val="000000"/>
                </a:solidFill>
                <a:latin typeface="Times New Roman"/>
              </a:rPr>
              <a:t>update_inventory.(get</a:t>
            </a:r>
            <a:r>
              <a:rPr b="0" i="1" lang="en-IN" sz="20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15" strike="noStrike">
                <a:solidFill>
                  <a:srgbClr val="000000"/>
                </a:solidFill>
                <a:latin typeface="Times New Roman"/>
              </a:rPr>
              <a:t>more</a:t>
            </a:r>
            <a:r>
              <a:rPr b="0" i="1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1" strike="noStrike">
                <a:solidFill>
                  <a:srgbClr val="000000"/>
                </a:solidFill>
                <a:latin typeface="Times New Roman"/>
              </a:rPr>
              <a:t>books</a:t>
            </a:r>
            <a:r>
              <a:rPr b="0" i="1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i="1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1" strike="noStrike">
                <a:solidFill>
                  <a:srgbClr val="000000"/>
                </a:solidFill>
                <a:latin typeface="Times New Roman"/>
              </a:rPr>
              <a:t>update</a:t>
            </a:r>
            <a:r>
              <a:rPr b="0" i="1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000000"/>
                </a:solidFill>
                <a:latin typeface="Times New Roman"/>
              </a:rPr>
              <a:t>inventory)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394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6344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Representation</a:t>
            </a:r>
            <a:r>
              <a:rPr b="1" lang="en-IN" sz="32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6" name="object 5"/>
          <p:cNvSpPr/>
          <p:nvPr/>
        </p:nvSpPr>
        <p:spPr>
          <a:xfrm>
            <a:off x="993240" y="2011320"/>
            <a:ext cx="8071200" cy="31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7" strike="noStrike">
                <a:solidFill>
                  <a:srgbClr val="0000cc"/>
                </a:solidFill>
                <a:latin typeface="Times New Roman"/>
              </a:rPr>
              <a:t>Use</a:t>
            </a:r>
            <a:r>
              <a:rPr b="1" lang="en-IN" sz="2800" spc="-5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cc"/>
                </a:solidFill>
                <a:latin typeface="Times New Roman"/>
              </a:rPr>
              <a:t>Case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235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case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means</a:t>
            </a:r>
            <a:r>
              <a:rPr b="0" lang="en-IN" sz="28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operations</a:t>
            </a:r>
            <a:r>
              <a:rPr b="1" i="1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diagram,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use case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represented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ellipse with the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name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written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inside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ellipse.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7" name="object 6"/>
          <p:cNvSpPr/>
          <p:nvPr/>
        </p:nvSpPr>
        <p:spPr>
          <a:xfrm>
            <a:off x="4026240" y="5397840"/>
            <a:ext cx="2158560" cy="787680"/>
          </a:xfrm>
          <a:custGeom>
            <a:avLst/>
            <a:gdLst>
              <a:gd name="textAreaLeft" fmla="*/ 0 w 2158560"/>
              <a:gd name="textAreaRight" fmla="*/ 2158920 w 2158560"/>
              <a:gd name="textAreaTop" fmla="*/ 0 h 787680"/>
              <a:gd name="textAreaBottom" fmla="*/ 788040 h 787680"/>
            </a:gdLst>
            <a:ahLst/>
            <a:rect l="textAreaLeft" t="textAreaTop" r="textAreaRight" b="textAreaBottom"/>
            <a:pathLst>
              <a:path w="2159000" h="788035">
                <a:moveTo>
                  <a:pt x="12700" y="467868"/>
                </a:moveTo>
                <a:lnTo>
                  <a:pt x="12700" y="330708"/>
                </a:lnTo>
                <a:lnTo>
                  <a:pt x="0" y="341376"/>
                </a:lnTo>
                <a:lnTo>
                  <a:pt x="0" y="446532"/>
                </a:lnTo>
                <a:lnTo>
                  <a:pt x="12700" y="467868"/>
                </a:lnTo>
                <a:close/>
              </a:path>
              <a:path w="2159000" h="788035">
                <a:moveTo>
                  <a:pt x="25400" y="487680"/>
                </a:moveTo>
                <a:lnTo>
                  <a:pt x="25400" y="301752"/>
                </a:lnTo>
                <a:lnTo>
                  <a:pt x="12700" y="310896"/>
                </a:lnTo>
                <a:lnTo>
                  <a:pt x="12700" y="477012"/>
                </a:lnTo>
                <a:lnTo>
                  <a:pt x="25400" y="487680"/>
                </a:lnTo>
                <a:close/>
              </a:path>
              <a:path w="2159000" h="788035">
                <a:moveTo>
                  <a:pt x="50800" y="313944"/>
                </a:moveTo>
                <a:lnTo>
                  <a:pt x="50800" y="272796"/>
                </a:lnTo>
                <a:lnTo>
                  <a:pt x="25400" y="291084"/>
                </a:lnTo>
                <a:lnTo>
                  <a:pt x="25400" y="339852"/>
                </a:lnTo>
                <a:lnTo>
                  <a:pt x="38100" y="332232"/>
                </a:lnTo>
                <a:lnTo>
                  <a:pt x="38100" y="323088"/>
                </a:lnTo>
                <a:lnTo>
                  <a:pt x="50800" y="313944"/>
                </a:lnTo>
                <a:close/>
              </a:path>
              <a:path w="2159000" h="788035">
                <a:moveTo>
                  <a:pt x="76200" y="542544"/>
                </a:moveTo>
                <a:lnTo>
                  <a:pt x="76200" y="507492"/>
                </a:lnTo>
                <a:lnTo>
                  <a:pt x="63500" y="498348"/>
                </a:lnTo>
                <a:lnTo>
                  <a:pt x="50800" y="490728"/>
                </a:lnTo>
                <a:lnTo>
                  <a:pt x="38100" y="472440"/>
                </a:lnTo>
                <a:lnTo>
                  <a:pt x="38100" y="464820"/>
                </a:lnTo>
                <a:lnTo>
                  <a:pt x="25400" y="446532"/>
                </a:lnTo>
                <a:lnTo>
                  <a:pt x="25400" y="496824"/>
                </a:lnTo>
                <a:lnTo>
                  <a:pt x="50800" y="515112"/>
                </a:lnTo>
                <a:lnTo>
                  <a:pt x="50800" y="525780"/>
                </a:lnTo>
                <a:lnTo>
                  <a:pt x="63500" y="534924"/>
                </a:lnTo>
                <a:lnTo>
                  <a:pt x="76200" y="542544"/>
                </a:lnTo>
                <a:close/>
              </a:path>
              <a:path w="2159000" h="788035">
                <a:moveTo>
                  <a:pt x="76200" y="280416"/>
                </a:moveTo>
                <a:lnTo>
                  <a:pt x="76200" y="245364"/>
                </a:lnTo>
                <a:lnTo>
                  <a:pt x="50800" y="263652"/>
                </a:lnTo>
                <a:lnTo>
                  <a:pt x="50800" y="306324"/>
                </a:lnTo>
                <a:lnTo>
                  <a:pt x="63500" y="297180"/>
                </a:lnTo>
                <a:lnTo>
                  <a:pt x="63500" y="289560"/>
                </a:lnTo>
                <a:lnTo>
                  <a:pt x="76200" y="280416"/>
                </a:lnTo>
                <a:close/>
              </a:path>
              <a:path w="2159000" h="788035">
                <a:moveTo>
                  <a:pt x="1092200" y="25908"/>
                </a:moveTo>
                <a:lnTo>
                  <a:pt x="1092200" y="12192"/>
                </a:lnTo>
                <a:lnTo>
                  <a:pt x="1087966" y="8128"/>
                </a:lnTo>
                <a:lnTo>
                  <a:pt x="1079500" y="6096"/>
                </a:lnTo>
                <a:lnTo>
                  <a:pt x="1079500" y="0"/>
                </a:lnTo>
                <a:lnTo>
                  <a:pt x="1016000" y="0"/>
                </a:lnTo>
                <a:lnTo>
                  <a:pt x="965200" y="1524"/>
                </a:lnTo>
                <a:lnTo>
                  <a:pt x="863600" y="7620"/>
                </a:lnTo>
                <a:lnTo>
                  <a:pt x="749300" y="16764"/>
                </a:lnTo>
                <a:lnTo>
                  <a:pt x="711200" y="22860"/>
                </a:lnTo>
                <a:lnTo>
                  <a:pt x="558800" y="45720"/>
                </a:lnTo>
                <a:lnTo>
                  <a:pt x="520700" y="54864"/>
                </a:lnTo>
                <a:lnTo>
                  <a:pt x="469900" y="65532"/>
                </a:lnTo>
                <a:lnTo>
                  <a:pt x="431800" y="76200"/>
                </a:lnTo>
                <a:lnTo>
                  <a:pt x="317500" y="112776"/>
                </a:lnTo>
                <a:lnTo>
                  <a:pt x="241300" y="140208"/>
                </a:lnTo>
                <a:lnTo>
                  <a:pt x="215900" y="153924"/>
                </a:lnTo>
                <a:lnTo>
                  <a:pt x="177800" y="169164"/>
                </a:lnTo>
                <a:lnTo>
                  <a:pt x="152400" y="185928"/>
                </a:lnTo>
                <a:lnTo>
                  <a:pt x="127000" y="201168"/>
                </a:lnTo>
                <a:lnTo>
                  <a:pt x="101600" y="219456"/>
                </a:lnTo>
                <a:lnTo>
                  <a:pt x="76200" y="236220"/>
                </a:lnTo>
                <a:lnTo>
                  <a:pt x="76200" y="271272"/>
                </a:lnTo>
                <a:lnTo>
                  <a:pt x="88900" y="263652"/>
                </a:lnTo>
                <a:lnTo>
                  <a:pt x="101600" y="254508"/>
                </a:lnTo>
                <a:lnTo>
                  <a:pt x="114300" y="239268"/>
                </a:lnTo>
                <a:lnTo>
                  <a:pt x="139700" y="222504"/>
                </a:lnTo>
                <a:lnTo>
                  <a:pt x="190500" y="192024"/>
                </a:lnTo>
                <a:lnTo>
                  <a:pt x="228600" y="176784"/>
                </a:lnTo>
                <a:lnTo>
                  <a:pt x="254000" y="163068"/>
                </a:lnTo>
                <a:lnTo>
                  <a:pt x="317500" y="135636"/>
                </a:lnTo>
                <a:lnTo>
                  <a:pt x="393700" y="111252"/>
                </a:lnTo>
                <a:lnTo>
                  <a:pt x="444500" y="100584"/>
                </a:lnTo>
                <a:lnTo>
                  <a:pt x="482600" y="89916"/>
                </a:lnTo>
                <a:lnTo>
                  <a:pt x="520700" y="80772"/>
                </a:lnTo>
                <a:lnTo>
                  <a:pt x="571500" y="71628"/>
                </a:lnTo>
                <a:lnTo>
                  <a:pt x="609600" y="62484"/>
                </a:lnTo>
                <a:lnTo>
                  <a:pt x="660400" y="54864"/>
                </a:lnTo>
                <a:lnTo>
                  <a:pt x="762000" y="42672"/>
                </a:lnTo>
                <a:lnTo>
                  <a:pt x="863600" y="33528"/>
                </a:lnTo>
                <a:lnTo>
                  <a:pt x="965200" y="27432"/>
                </a:lnTo>
                <a:lnTo>
                  <a:pt x="1016000" y="25908"/>
                </a:lnTo>
                <a:lnTo>
                  <a:pt x="1054100" y="25908"/>
                </a:lnTo>
                <a:lnTo>
                  <a:pt x="1054100" y="12192"/>
                </a:lnTo>
                <a:lnTo>
                  <a:pt x="1079500" y="25908"/>
                </a:lnTo>
                <a:lnTo>
                  <a:pt x="1092200" y="25908"/>
                </a:lnTo>
                <a:close/>
              </a:path>
              <a:path w="2159000" h="788035">
                <a:moveTo>
                  <a:pt x="1079500" y="762000"/>
                </a:moveTo>
                <a:lnTo>
                  <a:pt x="1016000" y="762000"/>
                </a:lnTo>
                <a:lnTo>
                  <a:pt x="965200" y="760476"/>
                </a:lnTo>
                <a:lnTo>
                  <a:pt x="863600" y="754380"/>
                </a:lnTo>
                <a:lnTo>
                  <a:pt x="762000" y="745236"/>
                </a:lnTo>
                <a:lnTo>
                  <a:pt x="660400" y="733044"/>
                </a:lnTo>
                <a:lnTo>
                  <a:pt x="609600" y="725424"/>
                </a:lnTo>
                <a:lnTo>
                  <a:pt x="571500" y="716280"/>
                </a:lnTo>
                <a:lnTo>
                  <a:pt x="520700" y="707136"/>
                </a:lnTo>
                <a:lnTo>
                  <a:pt x="482600" y="697992"/>
                </a:lnTo>
                <a:lnTo>
                  <a:pt x="444500" y="687324"/>
                </a:lnTo>
                <a:lnTo>
                  <a:pt x="393700" y="675132"/>
                </a:lnTo>
                <a:lnTo>
                  <a:pt x="355600" y="664464"/>
                </a:lnTo>
                <a:lnTo>
                  <a:pt x="317500" y="650748"/>
                </a:lnTo>
                <a:lnTo>
                  <a:pt x="292100" y="638556"/>
                </a:lnTo>
                <a:lnTo>
                  <a:pt x="228600" y="611124"/>
                </a:lnTo>
                <a:lnTo>
                  <a:pt x="190500" y="595884"/>
                </a:lnTo>
                <a:lnTo>
                  <a:pt x="139700" y="565404"/>
                </a:lnTo>
                <a:lnTo>
                  <a:pt x="114300" y="548640"/>
                </a:lnTo>
                <a:lnTo>
                  <a:pt x="101600" y="531876"/>
                </a:lnTo>
                <a:lnTo>
                  <a:pt x="88900" y="524256"/>
                </a:lnTo>
                <a:lnTo>
                  <a:pt x="76200" y="515112"/>
                </a:lnTo>
                <a:lnTo>
                  <a:pt x="76200" y="551688"/>
                </a:lnTo>
                <a:lnTo>
                  <a:pt x="101600" y="569976"/>
                </a:lnTo>
                <a:lnTo>
                  <a:pt x="127000" y="586740"/>
                </a:lnTo>
                <a:lnTo>
                  <a:pt x="152400" y="601980"/>
                </a:lnTo>
                <a:lnTo>
                  <a:pt x="177800" y="618744"/>
                </a:lnTo>
                <a:lnTo>
                  <a:pt x="215900" y="633984"/>
                </a:lnTo>
                <a:lnTo>
                  <a:pt x="241300" y="647700"/>
                </a:lnTo>
                <a:lnTo>
                  <a:pt x="355600" y="688848"/>
                </a:lnTo>
                <a:lnTo>
                  <a:pt x="393700" y="699516"/>
                </a:lnTo>
                <a:lnTo>
                  <a:pt x="431800" y="711708"/>
                </a:lnTo>
                <a:lnTo>
                  <a:pt x="469900" y="722376"/>
                </a:lnTo>
                <a:lnTo>
                  <a:pt x="520700" y="733044"/>
                </a:lnTo>
                <a:lnTo>
                  <a:pt x="558800" y="742188"/>
                </a:lnTo>
                <a:lnTo>
                  <a:pt x="711200" y="765048"/>
                </a:lnTo>
                <a:lnTo>
                  <a:pt x="749300" y="771144"/>
                </a:lnTo>
                <a:lnTo>
                  <a:pt x="800100" y="775716"/>
                </a:lnTo>
                <a:lnTo>
                  <a:pt x="863600" y="780288"/>
                </a:lnTo>
                <a:lnTo>
                  <a:pt x="965200" y="786384"/>
                </a:lnTo>
                <a:lnTo>
                  <a:pt x="1016000" y="787908"/>
                </a:lnTo>
                <a:lnTo>
                  <a:pt x="1054100" y="787908"/>
                </a:lnTo>
                <a:lnTo>
                  <a:pt x="1054100" y="772668"/>
                </a:lnTo>
                <a:lnTo>
                  <a:pt x="1066800" y="768096"/>
                </a:lnTo>
                <a:lnTo>
                  <a:pt x="1066800" y="781812"/>
                </a:lnTo>
                <a:lnTo>
                  <a:pt x="1079500" y="762000"/>
                </a:lnTo>
                <a:close/>
              </a:path>
              <a:path w="2159000" h="788035">
                <a:moveTo>
                  <a:pt x="1079500" y="25908"/>
                </a:moveTo>
                <a:lnTo>
                  <a:pt x="1054100" y="12192"/>
                </a:lnTo>
                <a:lnTo>
                  <a:pt x="1054100" y="19812"/>
                </a:lnTo>
                <a:lnTo>
                  <a:pt x="1066800" y="25908"/>
                </a:lnTo>
                <a:lnTo>
                  <a:pt x="1079500" y="25908"/>
                </a:lnTo>
                <a:close/>
              </a:path>
              <a:path w="2159000" h="788035">
                <a:moveTo>
                  <a:pt x="1066800" y="25908"/>
                </a:moveTo>
                <a:lnTo>
                  <a:pt x="1054100" y="19812"/>
                </a:lnTo>
                <a:lnTo>
                  <a:pt x="1054100" y="25908"/>
                </a:lnTo>
                <a:lnTo>
                  <a:pt x="1066800" y="25908"/>
                </a:lnTo>
                <a:close/>
              </a:path>
              <a:path w="2159000" h="788035">
                <a:moveTo>
                  <a:pt x="1066800" y="781812"/>
                </a:moveTo>
                <a:lnTo>
                  <a:pt x="1066800" y="768096"/>
                </a:lnTo>
                <a:lnTo>
                  <a:pt x="1054100" y="772668"/>
                </a:lnTo>
                <a:lnTo>
                  <a:pt x="1054100" y="777240"/>
                </a:lnTo>
                <a:lnTo>
                  <a:pt x="1066800" y="781812"/>
                </a:lnTo>
                <a:close/>
              </a:path>
              <a:path w="2159000" h="788035">
                <a:moveTo>
                  <a:pt x="2070100" y="551688"/>
                </a:moveTo>
                <a:lnTo>
                  <a:pt x="2070100" y="516636"/>
                </a:lnTo>
                <a:lnTo>
                  <a:pt x="2057400" y="524256"/>
                </a:lnTo>
                <a:lnTo>
                  <a:pt x="2044700" y="533400"/>
                </a:lnTo>
                <a:lnTo>
                  <a:pt x="2032000" y="548640"/>
                </a:lnTo>
                <a:lnTo>
                  <a:pt x="2006600" y="565404"/>
                </a:lnTo>
                <a:lnTo>
                  <a:pt x="1955800" y="595884"/>
                </a:lnTo>
                <a:lnTo>
                  <a:pt x="1917700" y="611124"/>
                </a:lnTo>
                <a:lnTo>
                  <a:pt x="1892300" y="624840"/>
                </a:lnTo>
                <a:lnTo>
                  <a:pt x="1854200" y="638556"/>
                </a:lnTo>
                <a:lnTo>
                  <a:pt x="1816100" y="650748"/>
                </a:lnTo>
                <a:lnTo>
                  <a:pt x="1790700" y="664464"/>
                </a:lnTo>
                <a:lnTo>
                  <a:pt x="1752600" y="675132"/>
                </a:lnTo>
                <a:lnTo>
                  <a:pt x="1701800" y="687324"/>
                </a:lnTo>
                <a:lnTo>
                  <a:pt x="1663700" y="697992"/>
                </a:lnTo>
                <a:lnTo>
                  <a:pt x="1625600" y="707136"/>
                </a:lnTo>
                <a:lnTo>
                  <a:pt x="1536700" y="725424"/>
                </a:lnTo>
                <a:lnTo>
                  <a:pt x="1485900" y="733044"/>
                </a:lnTo>
                <a:lnTo>
                  <a:pt x="1384300" y="745236"/>
                </a:lnTo>
                <a:lnTo>
                  <a:pt x="1282700" y="754380"/>
                </a:lnTo>
                <a:lnTo>
                  <a:pt x="1181100" y="760476"/>
                </a:lnTo>
                <a:lnTo>
                  <a:pt x="1130300" y="762000"/>
                </a:lnTo>
                <a:lnTo>
                  <a:pt x="1079500" y="762000"/>
                </a:lnTo>
                <a:lnTo>
                  <a:pt x="1066800" y="781812"/>
                </a:lnTo>
                <a:lnTo>
                  <a:pt x="1054100" y="777240"/>
                </a:lnTo>
                <a:lnTo>
                  <a:pt x="1054100" y="787908"/>
                </a:lnTo>
                <a:lnTo>
                  <a:pt x="1066800" y="787908"/>
                </a:lnTo>
                <a:lnTo>
                  <a:pt x="1079500" y="768096"/>
                </a:lnTo>
                <a:lnTo>
                  <a:pt x="1092200" y="771144"/>
                </a:lnTo>
                <a:lnTo>
                  <a:pt x="1092200" y="787298"/>
                </a:lnTo>
                <a:lnTo>
                  <a:pt x="1130300" y="786384"/>
                </a:lnTo>
                <a:lnTo>
                  <a:pt x="1231900" y="783336"/>
                </a:lnTo>
                <a:lnTo>
                  <a:pt x="1282700" y="780288"/>
                </a:lnTo>
                <a:lnTo>
                  <a:pt x="1346200" y="775716"/>
                </a:lnTo>
                <a:lnTo>
                  <a:pt x="1435100" y="765048"/>
                </a:lnTo>
                <a:lnTo>
                  <a:pt x="1536700" y="749808"/>
                </a:lnTo>
                <a:lnTo>
                  <a:pt x="1587500" y="740664"/>
                </a:lnTo>
                <a:lnTo>
                  <a:pt x="1676400" y="722376"/>
                </a:lnTo>
                <a:lnTo>
                  <a:pt x="1714500" y="711708"/>
                </a:lnTo>
                <a:lnTo>
                  <a:pt x="1828800" y="675132"/>
                </a:lnTo>
                <a:lnTo>
                  <a:pt x="1905000" y="647700"/>
                </a:lnTo>
                <a:lnTo>
                  <a:pt x="1930400" y="633984"/>
                </a:lnTo>
                <a:lnTo>
                  <a:pt x="1968500" y="618744"/>
                </a:lnTo>
                <a:lnTo>
                  <a:pt x="1993900" y="601980"/>
                </a:lnTo>
                <a:lnTo>
                  <a:pt x="2019300" y="586740"/>
                </a:lnTo>
                <a:lnTo>
                  <a:pt x="2044700" y="568452"/>
                </a:lnTo>
                <a:lnTo>
                  <a:pt x="2070100" y="551688"/>
                </a:lnTo>
                <a:close/>
              </a:path>
              <a:path w="2159000" h="788035">
                <a:moveTo>
                  <a:pt x="1092200" y="777240"/>
                </a:moveTo>
                <a:lnTo>
                  <a:pt x="1092200" y="771144"/>
                </a:lnTo>
                <a:lnTo>
                  <a:pt x="1079500" y="768096"/>
                </a:lnTo>
                <a:lnTo>
                  <a:pt x="1066800" y="787908"/>
                </a:lnTo>
                <a:lnTo>
                  <a:pt x="1079500" y="787603"/>
                </a:lnTo>
                <a:lnTo>
                  <a:pt x="1079500" y="780288"/>
                </a:lnTo>
                <a:lnTo>
                  <a:pt x="1092200" y="777240"/>
                </a:lnTo>
                <a:close/>
              </a:path>
              <a:path w="2159000" h="788035">
                <a:moveTo>
                  <a:pt x="1079500" y="787908"/>
                </a:moveTo>
                <a:lnTo>
                  <a:pt x="1079500" y="787603"/>
                </a:lnTo>
                <a:lnTo>
                  <a:pt x="1066800" y="787908"/>
                </a:lnTo>
                <a:lnTo>
                  <a:pt x="1079500" y="787908"/>
                </a:lnTo>
                <a:close/>
              </a:path>
              <a:path w="2159000" h="788035">
                <a:moveTo>
                  <a:pt x="2070100" y="272796"/>
                </a:moveTo>
                <a:lnTo>
                  <a:pt x="2070100" y="236220"/>
                </a:lnTo>
                <a:lnTo>
                  <a:pt x="2044700" y="217932"/>
                </a:lnTo>
                <a:lnTo>
                  <a:pt x="2019300" y="201168"/>
                </a:lnTo>
                <a:lnTo>
                  <a:pt x="1993900" y="185928"/>
                </a:lnTo>
                <a:lnTo>
                  <a:pt x="1968500" y="169164"/>
                </a:lnTo>
                <a:lnTo>
                  <a:pt x="1930400" y="153924"/>
                </a:lnTo>
                <a:lnTo>
                  <a:pt x="1905000" y="140208"/>
                </a:lnTo>
                <a:lnTo>
                  <a:pt x="1790700" y="99060"/>
                </a:lnTo>
                <a:lnTo>
                  <a:pt x="1752600" y="88392"/>
                </a:lnTo>
                <a:lnTo>
                  <a:pt x="1714500" y="76200"/>
                </a:lnTo>
                <a:lnTo>
                  <a:pt x="1676400" y="65532"/>
                </a:lnTo>
                <a:lnTo>
                  <a:pt x="1625600" y="54864"/>
                </a:lnTo>
                <a:lnTo>
                  <a:pt x="1587500" y="45720"/>
                </a:lnTo>
                <a:lnTo>
                  <a:pt x="1435100" y="22860"/>
                </a:lnTo>
                <a:lnTo>
                  <a:pt x="1397000" y="16764"/>
                </a:lnTo>
                <a:lnTo>
                  <a:pt x="1346200" y="12192"/>
                </a:lnTo>
                <a:lnTo>
                  <a:pt x="1282700" y="7620"/>
                </a:lnTo>
                <a:lnTo>
                  <a:pt x="1181100" y="1524"/>
                </a:lnTo>
                <a:lnTo>
                  <a:pt x="1130300" y="0"/>
                </a:lnTo>
                <a:lnTo>
                  <a:pt x="1079500" y="0"/>
                </a:lnTo>
                <a:lnTo>
                  <a:pt x="1087966" y="8128"/>
                </a:lnTo>
                <a:lnTo>
                  <a:pt x="1092200" y="9144"/>
                </a:lnTo>
                <a:lnTo>
                  <a:pt x="1092200" y="25908"/>
                </a:lnTo>
                <a:lnTo>
                  <a:pt x="1130300" y="25908"/>
                </a:lnTo>
                <a:lnTo>
                  <a:pt x="1181100" y="27432"/>
                </a:lnTo>
                <a:lnTo>
                  <a:pt x="1282700" y="33528"/>
                </a:lnTo>
                <a:lnTo>
                  <a:pt x="1384300" y="42672"/>
                </a:lnTo>
                <a:lnTo>
                  <a:pt x="1485900" y="54864"/>
                </a:lnTo>
                <a:lnTo>
                  <a:pt x="1536700" y="62484"/>
                </a:lnTo>
                <a:lnTo>
                  <a:pt x="1574800" y="71628"/>
                </a:lnTo>
                <a:lnTo>
                  <a:pt x="1625600" y="80772"/>
                </a:lnTo>
                <a:lnTo>
                  <a:pt x="1663700" y="89916"/>
                </a:lnTo>
                <a:lnTo>
                  <a:pt x="1701800" y="100584"/>
                </a:lnTo>
                <a:lnTo>
                  <a:pt x="1752600" y="112776"/>
                </a:lnTo>
                <a:lnTo>
                  <a:pt x="1790700" y="123444"/>
                </a:lnTo>
                <a:lnTo>
                  <a:pt x="1828800" y="137160"/>
                </a:lnTo>
                <a:lnTo>
                  <a:pt x="1854200" y="149352"/>
                </a:lnTo>
                <a:lnTo>
                  <a:pt x="1917700" y="176784"/>
                </a:lnTo>
                <a:lnTo>
                  <a:pt x="1955800" y="192024"/>
                </a:lnTo>
                <a:lnTo>
                  <a:pt x="2006600" y="222504"/>
                </a:lnTo>
                <a:lnTo>
                  <a:pt x="2032000" y="239268"/>
                </a:lnTo>
                <a:lnTo>
                  <a:pt x="2044700" y="256032"/>
                </a:lnTo>
                <a:lnTo>
                  <a:pt x="2057400" y="263652"/>
                </a:lnTo>
                <a:lnTo>
                  <a:pt x="2070100" y="272796"/>
                </a:lnTo>
                <a:close/>
              </a:path>
              <a:path w="2159000" h="788035">
                <a:moveTo>
                  <a:pt x="1092200" y="787298"/>
                </a:moveTo>
                <a:lnTo>
                  <a:pt x="1092200" y="777240"/>
                </a:lnTo>
                <a:lnTo>
                  <a:pt x="1079500" y="780288"/>
                </a:lnTo>
                <a:lnTo>
                  <a:pt x="1079500" y="787603"/>
                </a:lnTo>
                <a:lnTo>
                  <a:pt x="1092200" y="787298"/>
                </a:lnTo>
                <a:close/>
              </a:path>
              <a:path w="2159000" h="788035">
                <a:moveTo>
                  <a:pt x="1092200" y="12192"/>
                </a:moveTo>
                <a:lnTo>
                  <a:pt x="1092200" y="9144"/>
                </a:lnTo>
                <a:lnTo>
                  <a:pt x="1087966" y="8128"/>
                </a:lnTo>
                <a:lnTo>
                  <a:pt x="1092200" y="12192"/>
                </a:lnTo>
                <a:close/>
              </a:path>
              <a:path w="2159000" h="788035">
                <a:moveTo>
                  <a:pt x="2120900" y="341376"/>
                </a:moveTo>
                <a:lnTo>
                  <a:pt x="2120900" y="291084"/>
                </a:lnTo>
                <a:lnTo>
                  <a:pt x="2108200" y="281940"/>
                </a:lnTo>
                <a:lnTo>
                  <a:pt x="2095500" y="271272"/>
                </a:lnTo>
                <a:lnTo>
                  <a:pt x="2095500" y="262128"/>
                </a:lnTo>
                <a:lnTo>
                  <a:pt x="2082800" y="252984"/>
                </a:lnTo>
                <a:lnTo>
                  <a:pt x="2070100" y="245364"/>
                </a:lnTo>
                <a:lnTo>
                  <a:pt x="2070100" y="280416"/>
                </a:lnTo>
                <a:lnTo>
                  <a:pt x="2082800" y="289560"/>
                </a:lnTo>
                <a:lnTo>
                  <a:pt x="2082800" y="297180"/>
                </a:lnTo>
                <a:lnTo>
                  <a:pt x="2108200" y="315468"/>
                </a:lnTo>
                <a:lnTo>
                  <a:pt x="2108200" y="323088"/>
                </a:lnTo>
                <a:lnTo>
                  <a:pt x="2120900" y="341376"/>
                </a:lnTo>
                <a:close/>
              </a:path>
              <a:path w="2159000" h="788035">
                <a:moveTo>
                  <a:pt x="2095500" y="524256"/>
                </a:moveTo>
                <a:lnTo>
                  <a:pt x="2095500" y="481584"/>
                </a:lnTo>
                <a:lnTo>
                  <a:pt x="2082800" y="490728"/>
                </a:lnTo>
                <a:lnTo>
                  <a:pt x="2082800" y="498348"/>
                </a:lnTo>
                <a:lnTo>
                  <a:pt x="2070100" y="507492"/>
                </a:lnTo>
                <a:lnTo>
                  <a:pt x="2070100" y="542544"/>
                </a:lnTo>
                <a:lnTo>
                  <a:pt x="2095500" y="524256"/>
                </a:lnTo>
                <a:close/>
              </a:path>
              <a:path w="2159000" h="788035">
                <a:moveTo>
                  <a:pt x="2120900" y="496824"/>
                </a:moveTo>
                <a:lnTo>
                  <a:pt x="2120900" y="448056"/>
                </a:lnTo>
                <a:lnTo>
                  <a:pt x="2108200" y="455676"/>
                </a:lnTo>
                <a:lnTo>
                  <a:pt x="2108200" y="464820"/>
                </a:lnTo>
                <a:lnTo>
                  <a:pt x="2095500" y="473964"/>
                </a:lnTo>
                <a:lnTo>
                  <a:pt x="2095500" y="515112"/>
                </a:lnTo>
                <a:lnTo>
                  <a:pt x="2120900" y="496824"/>
                </a:lnTo>
                <a:close/>
              </a:path>
              <a:path w="2159000" h="788035">
                <a:moveTo>
                  <a:pt x="2133600" y="477012"/>
                </a:moveTo>
                <a:lnTo>
                  <a:pt x="2133600" y="310896"/>
                </a:lnTo>
                <a:lnTo>
                  <a:pt x="2120900" y="300228"/>
                </a:lnTo>
                <a:lnTo>
                  <a:pt x="2120900" y="486156"/>
                </a:lnTo>
                <a:lnTo>
                  <a:pt x="2133600" y="477012"/>
                </a:lnTo>
                <a:close/>
              </a:path>
              <a:path w="2159000" h="788035">
                <a:moveTo>
                  <a:pt x="2146300" y="446532"/>
                </a:moveTo>
                <a:lnTo>
                  <a:pt x="2146300" y="341376"/>
                </a:lnTo>
                <a:lnTo>
                  <a:pt x="2133600" y="320040"/>
                </a:lnTo>
                <a:lnTo>
                  <a:pt x="2133600" y="457200"/>
                </a:lnTo>
                <a:lnTo>
                  <a:pt x="2146300" y="446532"/>
                </a:lnTo>
                <a:close/>
              </a:path>
              <a:path w="2159000" h="788035">
                <a:moveTo>
                  <a:pt x="2159000" y="403860"/>
                </a:moveTo>
                <a:lnTo>
                  <a:pt x="2159000" y="382524"/>
                </a:lnTo>
                <a:lnTo>
                  <a:pt x="2146300" y="371856"/>
                </a:lnTo>
                <a:lnTo>
                  <a:pt x="2146300" y="425196"/>
                </a:lnTo>
                <a:lnTo>
                  <a:pt x="2159000" y="403860"/>
                </a:lnTo>
                <a:close/>
              </a:path>
            </a:pathLst>
          </a:custGeom>
          <a:solidFill>
            <a:srgbClr val="375d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8" name="object 7"/>
          <p:cNvSpPr/>
          <p:nvPr/>
        </p:nvSpPr>
        <p:spPr>
          <a:xfrm>
            <a:off x="4687200" y="5626080"/>
            <a:ext cx="8341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Use</a:t>
            </a:r>
            <a:r>
              <a:rPr b="0" lang="en-IN" sz="1800" spc="-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case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0" name="PlaceHolder 3"/>
          <p:cNvSpPr>
            <a:spLocks noGrp="1"/>
          </p:cNvSpPr>
          <p:nvPr>
            <p:ph type="sldNum" idx="26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02" name="PlaceHolder 1"/>
          <p:cNvSpPr>
            <a:spLocks noGrp="1"/>
          </p:cNvSpPr>
          <p:nvPr>
            <p:ph type="title"/>
          </p:nvPr>
        </p:nvSpPr>
        <p:spPr>
          <a:xfrm>
            <a:off x="993240" y="621360"/>
            <a:ext cx="7200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000" spc="-7" strike="noStrike">
                <a:solidFill>
                  <a:schemeClr val="dk1"/>
                </a:solidFill>
                <a:latin typeface="Times New Roman"/>
              </a:rPr>
              <a:t>Representation</a:t>
            </a:r>
            <a:r>
              <a:rPr b="1" lang="en-IN" sz="30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0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000" spc="-7" strike="noStrike">
                <a:solidFill>
                  <a:schemeClr val="dk1"/>
                </a:solidFill>
                <a:latin typeface="Times New Roman"/>
              </a:rPr>
              <a:t> Use</a:t>
            </a:r>
            <a:r>
              <a:rPr b="1" lang="en-IN" sz="30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0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0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000" spc="-7" strike="noStrike">
                <a:solidFill>
                  <a:schemeClr val="dk1"/>
                </a:solidFill>
                <a:latin typeface="Times New Roman"/>
              </a:rPr>
              <a:t>diagram(contd.)</a:t>
            </a:r>
            <a:endParaRPr b="0" lang="en-IN" sz="3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03" name="object 4"/>
          <p:cNvGrpSpPr/>
          <p:nvPr/>
        </p:nvGrpSpPr>
        <p:grpSpPr>
          <a:xfrm>
            <a:off x="7161120" y="1359360"/>
            <a:ext cx="534600" cy="1083240"/>
            <a:chOff x="7161120" y="1359360"/>
            <a:chExt cx="534600" cy="1083240"/>
          </a:xfrm>
        </p:grpSpPr>
        <p:sp>
          <p:nvSpPr>
            <p:cNvPr id="1404" name="object 5"/>
            <p:cNvSpPr/>
            <p:nvPr/>
          </p:nvSpPr>
          <p:spPr>
            <a:xfrm>
              <a:off x="7226640" y="1359360"/>
              <a:ext cx="406800" cy="330480"/>
            </a:xfrm>
            <a:custGeom>
              <a:avLst/>
              <a:gdLst>
                <a:gd name="textAreaLeft" fmla="*/ 0 w 406800"/>
                <a:gd name="textAreaRight" fmla="*/ 407160 w 40680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407034" h="330835">
                  <a:moveTo>
                    <a:pt x="406908" y="164592"/>
                  </a:moveTo>
                  <a:lnTo>
                    <a:pt x="396240" y="114300"/>
                  </a:lnTo>
                  <a:lnTo>
                    <a:pt x="370332" y="71628"/>
                  </a:lnTo>
                  <a:lnTo>
                    <a:pt x="330708" y="36576"/>
                  </a:lnTo>
                  <a:lnTo>
                    <a:pt x="281940" y="12192"/>
                  </a:lnTo>
                  <a:lnTo>
                    <a:pt x="262128" y="7620"/>
                  </a:lnTo>
                  <a:lnTo>
                    <a:pt x="243840" y="3048"/>
                  </a:lnTo>
                  <a:lnTo>
                    <a:pt x="220980" y="1306"/>
                  </a:lnTo>
                  <a:lnTo>
                    <a:pt x="202692" y="0"/>
                  </a:lnTo>
                  <a:lnTo>
                    <a:pt x="163068" y="3048"/>
                  </a:lnTo>
                  <a:lnTo>
                    <a:pt x="106680" y="19812"/>
                  </a:lnTo>
                  <a:lnTo>
                    <a:pt x="47244" y="59436"/>
                  </a:lnTo>
                  <a:lnTo>
                    <a:pt x="9144" y="115824"/>
                  </a:lnTo>
                  <a:lnTo>
                    <a:pt x="0" y="166116"/>
                  </a:lnTo>
                  <a:lnTo>
                    <a:pt x="1524" y="182880"/>
                  </a:lnTo>
                  <a:lnTo>
                    <a:pt x="4572" y="199644"/>
                  </a:lnTo>
                  <a:lnTo>
                    <a:pt x="10668" y="216408"/>
                  </a:lnTo>
                  <a:lnTo>
                    <a:pt x="16764" y="231648"/>
                  </a:lnTo>
                  <a:lnTo>
                    <a:pt x="25908" y="245364"/>
                  </a:lnTo>
                  <a:lnTo>
                    <a:pt x="25908" y="150876"/>
                  </a:lnTo>
                  <a:lnTo>
                    <a:pt x="28956" y="137160"/>
                  </a:lnTo>
                  <a:lnTo>
                    <a:pt x="47244" y="99060"/>
                  </a:lnTo>
                  <a:lnTo>
                    <a:pt x="77724" y="67056"/>
                  </a:lnTo>
                  <a:lnTo>
                    <a:pt x="118872" y="42672"/>
                  </a:lnTo>
                  <a:lnTo>
                    <a:pt x="167640" y="28956"/>
                  </a:lnTo>
                  <a:lnTo>
                    <a:pt x="185928" y="25908"/>
                  </a:lnTo>
                  <a:lnTo>
                    <a:pt x="222504" y="25908"/>
                  </a:lnTo>
                  <a:lnTo>
                    <a:pt x="274320" y="36576"/>
                  </a:lnTo>
                  <a:lnTo>
                    <a:pt x="318516" y="57912"/>
                  </a:lnTo>
                  <a:lnTo>
                    <a:pt x="330708" y="68580"/>
                  </a:lnTo>
                  <a:lnTo>
                    <a:pt x="341376" y="77724"/>
                  </a:lnTo>
                  <a:lnTo>
                    <a:pt x="368808" y="112776"/>
                  </a:lnTo>
                  <a:lnTo>
                    <a:pt x="381000" y="152400"/>
                  </a:lnTo>
                  <a:lnTo>
                    <a:pt x="381000" y="245799"/>
                  </a:lnTo>
                  <a:lnTo>
                    <a:pt x="382524" y="243840"/>
                  </a:lnTo>
                  <a:lnTo>
                    <a:pt x="390144" y="230124"/>
                  </a:lnTo>
                  <a:lnTo>
                    <a:pt x="397764" y="214884"/>
                  </a:lnTo>
                  <a:lnTo>
                    <a:pt x="402336" y="198120"/>
                  </a:lnTo>
                  <a:lnTo>
                    <a:pt x="405384" y="181356"/>
                  </a:lnTo>
                  <a:lnTo>
                    <a:pt x="406908" y="164592"/>
                  </a:lnTo>
                  <a:close/>
                </a:path>
                <a:path w="407034" h="330835">
                  <a:moveTo>
                    <a:pt x="381000" y="245799"/>
                  </a:moveTo>
                  <a:lnTo>
                    <a:pt x="381000" y="179832"/>
                  </a:lnTo>
                  <a:lnTo>
                    <a:pt x="377952" y="193548"/>
                  </a:lnTo>
                  <a:lnTo>
                    <a:pt x="373380" y="207264"/>
                  </a:lnTo>
                  <a:lnTo>
                    <a:pt x="352044" y="242316"/>
                  </a:lnTo>
                  <a:lnTo>
                    <a:pt x="316992" y="272796"/>
                  </a:lnTo>
                  <a:lnTo>
                    <a:pt x="272796" y="294132"/>
                  </a:lnTo>
                  <a:lnTo>
                    <a:pt x="220980" y="304800"/>
                  </a:lnTo>
                  <a:lnTo>
                    <a:pt x="184404" y="304800"/>
                  </a:lnTo>
                  <a:lnTo>
                    <a:pt x="132588" y="294132"/>
                  </a:lnTo>
                  <a:lnTo>
                    <a:pt x="88392" y="272796"/>
                  </a:lnTo>
                  <a:lnTo>
                    <a:pt x="76200" y="262128"/>
                  </a:lnTo>
                  <a:lnTo>
                    <a:pt x="65532" y="252984"/>
                  </a:lnTo>
                  <a:lnTo>
                    <a:pt x="38100" y="217932"/>
                  </a:lnTo>
                  <a:lnTo>
                    <a:pt x="25908" y="178308"/>
                  </a:lnTo>
                  <a:lnTo>
                    <a:pt x="25908" y="245364"/>
                  </a:lnTo>
                  <a:lnTo>
                    <a:pt x="60960" y="283464"/>
                  </a:lnTo>
                  <a:lnTo>
                    <a:pt x="124968" y="318516"/>
                  </a:lnTo>
                  <a:lnTo>
                    <a:pt x="144780" y="323088"/>
                  </a:lnTo>
                  <a:lnTo>
                    <a:pt x="163068" y="327660"/>
                  </a:lnTo>
                  <a:lnTo>
                    <a:pt x="185928" y="329401"/>
                  </a:lnTo>
                  <a:lnTo>
                    <a:pt x="204216" y="330708"/>
                  </a:lnTo>
                  <a:lnTo>
                    <a:pt x="243840" y="327660"/>
                  </a:lnTo>
                  <a:lnTo>
                    <a:pt x="300228" y="310896"/>
                  </a:lnTo>
                  <a:lnTo>
                    <a:pt x="359664" y="271272"/>
                  </a:lnTo>
                  <a:lnTo>
                    <a:pt x="371856" y="257556"/>
                  </a:lnTo>
                  <a:lnTo>
                    <a:pt x="381000" y="245799"/>
                  </a:lnTo>
                  <a:close/>
                </a:path>
              </a:pathLst>
            </a:custGeom>
            <a:solidFill>
              <a:srgbClr val="375d8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5" name="object 6"/>
            <p:cNvSpPr/>
            <p:nvPr/>
          </p:nvSpPr>
          <p:spPr>
            <a:xfrm>
              <a:off x="7238880" y="1676520"/>
              <a:ext cx="456840" cy="61128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611280"/>
                <a:gd name="textAreaBottom" fmla="*/ 611640 h 611280"/>
              </a:gdLst>
              <a:ahLst/>
              <a:rect l="textAreaLeft" t="textAreaTop" r="textAreaRight" b="textAreaBottom"/>
              <a:pathLst>
                <a:path w="457200" h="611505">
                  <a:moveTo>
                    <a:pt x="457200" y="224028"/>
                  </a:moveTo>
                  <a:lnTo>
                    <a:pt x="184264" y="223126"/>
                  </a:lnTo>
                  <a:lnTo>
                    <a:pt x="198120" y="1524"/>
                  </a:lnTo>
                  <a:lnTo>
                    <a:pt x="184404" y="0"/>
                  </a:lnTo>
                  <a:lnTo>
                    <a:pt x="170459" y="223075"/>
                  </a:lnTo>
                  <a:lnTo>
                    <a:pt x="0" y="222504"/>
                  </a:lnTo>
                  <a:lnTo>
                    <a:pt x="0" y="236220"/>
                  </a:lnTo>
                  <a:lnTo>
                    <a:pt x="169595" y="236791"/>
                  </a:lnTo>
                  <a:lnTo>
                    <a:pt x="146304" y="609600"/>
                  </a:lnTo>
                  <a:lnTo>
                    <a:pt x="160020" y="611124"/>
                  </a:lnTo>
                  <a:lnTo>
                    <a:pt x="183400" y="236842"/>
                  </a:lnTo>
                  <a:lnTo>
                    <a:pt x="457200" y="237744"/>
                  </a:lnTo>
                  <a:lnTo>
                    <a:pt x="457200" y="224028"/>
                  </a:lnTo>
                  <a:close/>
                </a:path>
              </a:pathLst>
            </a:custGeom>
            <a:solidFill>
              <a:srgbClr val="497eb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06" name="object 7" descr=""/>
            <p:cNvPicPr/>
            <p:nvPr/>
          </p:nvPicPr>
          <p:blipFill>
            <a:blip r:embed="rId2"/>
            <a:stretch/>
          </p:blipFill>
          <p:spPr>
            <a:xfrm>
              <a:off x="7161120" y="2281320"/>
              <a:ext cx="386640" cy="161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07" name="object 8"/>
          <p:cNvSpPr/>
          <p:nvPr/>
        </p:nvSpPr>
        <p:spPr>
          <a:xfrm>
            <a:off x="1069200" y="1888200"/>
            <a:ext cx="8073000" cy="50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0480" bIns="0" anchor="t">
            <a:spAutoFit/>
          </a:bodyPr>
          <a:p>
            <a:pPr marL="12600">
              <a:lnSpc>
                <a:spcPct val="100000"/>
              </a:lnSpc>
              <a:spcBef>
                <a:spcPts val="1185"/>
              </a:spcBef>
            </a:pPr>
            <a:r>
              <a:rPr b="1" lang="en-IN" sz="2800" spc="-12" strike="noStrike">
                <a:solidFill>
                  <a:srgbClr val="0000cc"/>
                </a:solidFill>
                <a:latin typeface="Times New Roman"/>
              </a:rPr>
              <a:t>Actors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ts val="1604"/>
              </a:lnSpc>
              <a:spcBef>
                <a:spcPts val="700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Actor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ts val="2806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8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users</a:t>
            </a:r>
            <a:r>
              <a:rPr b="0" lang="en-IN" sz="28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8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algn="just">
              <a:lnSpc>
                <a:spcPct val="100000"/>
              </a:lnSpc>
              <a:spcBef>
                <a:spcPts val="1681"/>
              </a:spcBef>
              <a:tabLst>
                <a:tab algn="l" pos="354960"/>
                <a:tab algn="l" pos="35568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stick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icons.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They are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actors.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127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Both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human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users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external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stick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icons.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stick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icon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external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system,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 is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annotated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stereotype &lt;&lt;external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system&gt;&gt;.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sldNum" idx="27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11" name="PlaceHolder 1"/>
          <p:cNvSpPr>
            <a:spLocks noGrp="1"/>
          </p:cNvSpPr>
          <p:nvPr>
            <p:ph type="title"/>
          </p:nvPr>
        </p:nvSpPr>
        <p:spPr>
          <a:xfrm>
            <a:off x="993240" y="574200"/>
            <a:ext cx="6305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Representation</a:t>
            </a:r>
            <a:r>
              <a:rPr b="1" lang="en-IN" sz="32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Cases(contd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3" name="PlaceHolder 3"/>
          <p:cNvSpPr>
            <a:spLocks noGrp="1"/>
          </p:cNvSpPr>
          <p:nvPr>
            <p:ph type="sldNum" idx="27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4" name="object 4"/>
          <p:cNvSpPr/>
          <p:nvPr/>
        </p:nvSpPr>
        <p:spPr>
          <a:xfrm>
            <a:off x="993240" y="1627560"/>
            <a:ext cx="8072280" cy="31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893520"/>
                <a:tab algn="l" pos="1754640"/>
                <a:tab algn="l" pos="2106360"/>
                <a:tab algn="l" pos="2386800"/>
                <a:tab algn="l" pos="3034800"/>
                <a:tab algn="l" pos="4048200"/>
                <a:tab algn="l" pos="4512960"/>
                <a:tab algn="l" pos="4791600"/>
                <a:tab algn="l" pos="5475600"/>
                <a:tab algn="l" pos="6198120"/>
                <a:tab algn="l" pos="7265160"/>
                <a:tab algn="l" pos="76568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lang="en-IN" sz="26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</a:t>
            </a:r>
            <a:r>
              <a:rPr b="0" lang="en-IN" sz="26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6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y</a:t>
            </a:r>
            <a:r>
              <a:rPr b="0" lang="en-IN" sz="26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y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2061"/>
              </a:spcBef>
              <a:tabLst>
                <a:tab algn="l" pos="354960"/>
                <a:tab algn="l" pos="355680"/>
                <a:tab algn="l" pos="893520"/>
                <a:tab algn="l" pos="1754640"/>
                <a:tab algn="l" pos="2106360"/>
                <a:tab algn="l" pos="2386800"/>
                <a:tab algn="l" pos="3034800"/>
                <a:tab algn="l" pos="4048200"/>
                <a:tab algn="l" pos="4512960"/>
                <a:tab algn="l" pos="4791600"/>
                <a:tab algn="l" pos="5475600"/>
                <a:tab algn="l" pos="6198120"/>
                <a:tab algn="l" pos="7265160"/>
                <a:tab algn="l" pos="76568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4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Librarian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actor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Management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14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play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role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actors.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218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actor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 participate in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one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more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cases.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16" name="PlaceHolder 1"/>
          <p:cNvSpPr>
            <a:spLocks noGrp="1"/>
          </p:cNvSpPr>
          <p:nvPr>
            <p:ph type="title"/>
          </p:nvPr>
        </p:nvSpPr>
        <p:spPr>
          <a:xfrm>
            <a:off x="916920" y="790560"/>
            <a:ext cx="6724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2800" spc="-12" strike="noStrike">
                <a:solidFill>
                  <a:schemeClr val="dk1"/>
                </a:solidFill>
                <a:latin typeface="Times New Roman"/>
              </a:rPr>
              <a:t>Representation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 of</a:t>
            </a:r>
            <a:r>
              <a:rPr b="1" lang="en-IN" sz="28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Case diagram(contd.)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8" name="PlaceHolder 3"/>
          <p:cNvSpPr>
            <a:spLocks noGrp="1"/>
          </p:cNvSpPr>
          <p:nvPr>
            <p:ph type="sldNum" idx="27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9" name="object 4"/>
          <p:cNvSpPr/>
          <p:nvPr/>
        </p:nvSpPr>
        <p:spPr>
          <a:xfrm>
            <a:off x="993240" y="1668600"/>
            <a:ext cx="8071200" cy="40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2720" bIns="0" anchor="t">
            <a:spAutoFit/>
          </a:bodyPr>
          <a:p>
            <a:pPr marL="12600">
              <a:lnSpc>
                <a:spcPct val="100000"/>
              </a:lnSpc>
              <a:spcBef>
                <a:spcPts val="1990"/>
              </a:spcBef>
            </a:pPr>
            <a:r>
              <a:rPr b="1" lang="en-IN" sz="3000" spc="-7" strike="noStrike">
                <a:solidFill>
                  <a:srgbClr val="0000cc"/>
                </a:solidFill>
                <a:latin typeface="Times New Roman"/>
              </a:rPr>
              <a:t>Communication</a:t>
            </a:r>
            <a:r>
              <a:rPr b="1" lang="en-IN" sz="3000" spc="-26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000" spc="-12" strike="noStrike">
                <a:solidFill>
                  <a:srgbClr val="0000cc"/>
                </a:solidFill>
                <a:latin typeface="Times New Roman"/>
              </a:rPr>
              <a:t>relationship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60920"/>
                <a:tab algn="l" pos="1767960"/>
                <a:tab algn="l" pos="3561840"/>
                <a:tab algn="l" pos="4092120"/>
                <a:tab algn="l" pos="5029200"/>
                <a:tab algn="l" pos="5757480"/>
                <a:tab algn="l" pos="6387480"/>
                <a:tab algn="l" pos="7035120"/>
                <a:tab algn="l" pos="781992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onn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communication</a:t>
            </a:r>
            <a:r>
              <a:rPr b="1" lang="en-IN" sz="2800" spc="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relationship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>
              <a:lnSpc>
                <a:spcPct val="150000"/>
              </a:lnSpc>
              <a:spcBef>
                <a:spcPts val="675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  functionality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provided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case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21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6782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Association</a:t>
            </a:r>
            <a:r>
              <a:rPr b="1" lang="en-IN" sz="32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between</a:t>
            </a:r>
            <a:r>
              <a:rPr b="1" lang="en-IN" sz="32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actor</a:t>
            </a:r>
            <a:r>
              <a:rPr b="1" lang="en-IN" sz="3200" spc="-9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 case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2" name="object 4"/>
          <p:cNvSpPr/>
          <p:nvPr/>
        </p:nvSpPr>
        <p:spPr>
          <a:xfrm>
            <a:off x="993240" y="2094120"/>
            <a:ext cx="7770600" cy="14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actor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associated with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 least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one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case.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actor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associated with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cases.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actors can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3" name="object 5" descr=""/>
          <p:cNvPicPr/>
          <p:nvPr/>
        </p:nvPicPr>
        <p:blipFill>
          <a:blip r:embed="rId2"/>
          <a:stretch/>
        </p:blipFill>
        <p:spPr>
          <a:xfrm>
            <a:off x="1447920" y="3809880"/>
            <a:ext cx="799920" cy="2486880"/>
          </a:xfrm>
          <a:prstGeom prst="rect">
            <a:avLst/>
          </a:prstGeom>
          <a:ln w="0">
            <a:noFill/>
          </a:ln>
        </p:spPr>
      </p:pic>
      <p:pic>
        <p:nvPicPr>
          <p:cNvPr id="1424" name="object 6" descr=""/>
          <p:cNvPicPr/>
          <p:nvPr/>
        </p:nvPicPr>
        <p:blipFill>
          <a:blip r:embed="rId3"/>
          <a:stretch/>
        </p:blipFill>
        <p:spPr>
          <a:xfrm>
            <a:off x="3638520" y="4524480"/>
            <a:ext cx="3420000" cy="1418760"/>
          </a:xfrm>
          <a:prstGeom prst="rect">
            <a:avLst/>
          </a:prstGeom>
          <a:ln w="0">
            <a:noFill/>
          </a:ln>
        </p:spPr>
      </p:pic>
      <p:sp>
        <p:nvSpPr>
          <p:cNvPr id="1426" name="PlaceHolder 3"/>
          <p:cNvSpPr>
            <a:spLocks noGrp="1"/>
          </p:cNvSpPr>
          <p:nvPr>
            <p:ph type="sldNum" idx="27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28" name="object 3"/>
          <p:cNvSpPr/>
          <p:nvPr/>
        </p:nvSpPr>
        <p:spPr>
          <a:xfrm>
            <a:off x="993240" y="1618560"/>
            <a:ext cx="8071200" cy="35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0" anchor="t">
            <a:spAutoFit/>
          </a:bodyPr>
          <a:p>
            <a:pPr marL="12600">
              <a:lnSpc>
                <a:spcPct val="100000"/>
              </a:lnSpc>
              <a:spcBef>
                <a:spcPts val="720"/>
              </a:spcBef>
            </a:pPr>
            <a:r>
              <a:rPr b="1" lang="en-IN" sz="2600" spc="-1" strike="noStrike">
                <a:solidFill>
                  <a:srgbClr val="0000cc"/>
                </a:solidFill>
                <a:latin typeface="Times New Roman"/>
              </a:rPr>
              <a:t>System</a:t>
            </a:r>
            <a:r>
              <a:rPr b="1" lang="en-IN" sz="2600" spc="-60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cc"/>
                </a:solidFill>
                <a:latin typeface="Times New Roman"/>
              </a:rPr>
              <a:t>Boundary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ellipses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(i.e.</a:t>
            </a:r>
            <a:r>
              <a:rPr b="0" lang="en-IN" sz="26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cases)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enclosed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within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rectangle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represents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boundary.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51560"/>
                <a:tab algn="l" pos="1947600"/>
                <a:tab algn="l" pos="2406600"/>
                <a:tab algn="l" pos="2993400"/>
                <a:tab algn="l" pos="4088880"/>
                <a:tab algn="l" pos="5008320"/>
                <a:tab algn="l" pos="6327720"/>
                <a:tab algn="l" pos="7179840"/>
              </a:tabLst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(e.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information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)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appears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rectangle.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Anything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within</a:t>
            </a:r>
            <a:r>
              <a:rPr b="0" lang="en-IN" sz="26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box</a:t>
            </a:r>
            <a:r>
              <a:rPr b="0" lang="en-IN" sz="26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functionality</a:t>
            </a:r>
            <a:r>
              <a:rPr b="0" lang="en-IN" sz="26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scope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anything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outside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box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not.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584"/>
              </a:spcBef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39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However,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drawing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boundary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optional.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9" name="PlaceHolder 1"/>
          <p:cNvSpPr>
            <a:spLocks noGrp="1"/>
          </p:cNvSpPr>
          <p:nvPr>
            <p:ph type="title"/>
          </p:nvPr>
        </p:nvSpPr>
        <p:spPr>
          <a:xfrm>
            <a:off x="916920" y="790560"/>
            <a:ext cx="6724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2800" spc="-12" strike="noStrike">
                <a:solidFill>
                  <a:schemeClr val="dk1"/>
                </a:solidFill>
                <a:latin typeface="Times New Roman"/>
              </a:rPr>
              <a:t>Representation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 of</a:t>
            </a:r>
            <a:r>
              <a:rPr b="1" lang="en-IN" sz="28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28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Case diagram(contd.)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0" name="object 5"/>
          <p:cNvSpPr/>
          <p:nvPr/>
        </p:nvSpPr>
        <p:spPr>
          <a:xfrm>
            <a:off x="8141040" y="4559760"/>
            <a:ext cx="1244880" cy="2311560"/>
          </a:xfrm>
          <a:custGeom>
            <a:avLst/>
            <a:gdLst>
              <a:gd name="textAreaLeft" fmla="*/ 0 w 1244880"/>
              <a:gd name="textAreaRight" fmla="*/ 1245240 w 1244880"/>
              <a:gd name="textAreaTop" fmla="*/ 0 h 2311560"/>
              <a:gd name="textAreaBottom" fmla="*/ 2311920 h 2311560"/>
            </a:gdLst>
            <a:ahLst/>
            <a:rect l="textAreaLeft" t="textAreaTop" r="textAreaRight" b="textAreaBottom"/>
            <a:pathLst>
              <a:path w="1245234" h="2312034">
                <a:moveTo>
                  <a:pt x="1245108" y="2305812"/>
                </a:moveTo>
                <a:lnTo>
                  <a:pt x="1245108" y="6096"/>
                </a:lnTo>
                <a:lnTo>
                  <a:pt x="1239012" y="0"/>
                </a:lnTo>
                <a:lnTo>
                  <a:pt x="6096" y="0"/>
                </a:lnTo>
                <a:lnTo>
                  <a:pt x="0" y="6096"/>
                </a:lnTo>
                <a:lnTo>
                  <a:pt x="0" y="2305812"/>
                </a:lnTo>
                <a:lnTo>
                  <a:pt x="6096" y="2311908"/>
                </a:lnTo>
                <a:lnTo>
                  <a:pt x="12192" y="2311908"/>
                </a:ln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lnTo>
                  <a:pt x="1219200" y="25908"/>
                </a:lnTo>
                <a:lnTo>
                  <a:pt x="1219200" y="12192"/>
                </a:lnTo>
                <a:lnTo>
                  <a:pt x="1231392" y="25908"/>
                </a:lnTo>
                <a:lnTo>
                  <a:pt x="1231392" y="2311908"/>
                </a:lnTo>
                <a:lnTo>
                  <a:pt x="1239012" y="2311908"/>
                </a:lnTo>
                <a:lnTo>
                  <a:pt x="1245108" y="2305812"/>
                </a:lnTo>
                <a:close/>
              </a:path>
              <a:path w="1245234" h="2312034">
                <a:moveTo>
                  <a:pt x="25908" y="25908"/>
                </a:move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close/>
              </a:path>
              <a:path w="1245234" h="2312034">
                <a:moveTo>
                  <a:pt x="25908" y="2286000"/>
                </a:moveTo>
                <a:lnTo>
                  <a:pt x="25908" y="25908"/>
                </a:lnTo>
                <a:lnTo>
                  <a:pt x="12192" y="25908"/>
                </a:lnTo>
                <a:lnTo>
                  <a:pt x="12192" y="2286000"/>
                </a:lnTo>
                <a:lnTo>
                  <a:pt x="25908" y="2286000"/>
                </a:lnTo>
                <a:close/>
              </a:path>
              <a:path w="1245234" h="2312034">
                <a:moveTo>
                  <a:pt x="1231392" y="2286000"/>
                </a:moveTo>
                <a:lnTo>
                  <a:pt x="12192" y="2286000"/>
                </a:lnTo>
                <a:lnTo>
                  <a:pt x="25908" y="2298192"/>
                </a:lnTo>
                <a:lnTo>
                  <a:pt x="25908" y="2311908"/>
                </a:lnTo>
                <a:lnTo>
                  <a:pt x="1219200" y="2311908"/>
                </a:lnTo>
                <a:lnTo>
                  <a:pt x="1219200" y="2298192"/>
                </a:lnTo>
                <a:lnTo>
                  <a:pt x="1231392" y="2286000"/>
                </a:lnTo>
                <a:close/>
              </a:path>
              <a:path w="1245234" h="2312034">
                <a:moveTo>
                  <a:pt x="25908" y="2311908"/>
                </a:moveTo>
                <a:lnTo>
                  <a:pt x="25908" y="2298192"/>
                </a:lnTo>
                <a:lnTo>
                  <a:pt x="12192" y="2286000"/>
                </a:lnTo>
                <a:lnTo>
                  <a:pt x="12192" y="2311908"/>
                </a:lnTo>
                <a:lnTo>
                  <a:pt x="25908" y="2311908"/>
                </a:lnTo>
                <a:close/>
              </a:path>
              <a:path w="1245234" h="2312034">
                <a:moveTo>
                  <a:pt x="1231392" y="25908"/>
                </a:moveTo>
                <a:lnTo>
                  <a:pt x="1219200" y="12192"/>
                </a:lnTo>
                <a:lnTo>
                  <a:pt x="1219200" y="25908"/>
                </a:lnTo>
                <a:lnTo>
                  <a:pt x="1231392" y="25908"/>
                </a:lnTo>
                <a:close/>
              </a:path>
              <a:path w="1245234" h="2312034">
                <a:moveTo>
                  <a:pt x="1231392" y="2286000"/>
                </a:moveTo>
                <a:lnTo>
                  <a:pt x="1231392" y="25908"/>
                </a:lnTo>
                <a:lnTo>
                  <a:pt x="1219200" y="25908"/>
                </a:lnTo>
                <a:lnTo>
                  <a:pt x="1219200" y="2286000"/>
                </a:lnTo>
                <a:lnTo>
                  <a:pt x="1231392" y="2286000"/>
                </a:lnTo>
                <a:close/>
              </a:path>
              <a:path w="1245234" h="2312034">
                <a:moveTo>
                  <a:pt x="1231392" y="2311908"/>
                </a:moveTo>
                <a:lnTo>
                  <a:pt x="1231392" y="2286000"/>
                </a:lnTo>
                <a:lnTo>
                  <a:pt x="1219200" y="2298192"/>
                </a:lnTo>
                <a:lnTo>
                  <a:pt x="1219200" y="2311908"/>
                </a:lnTo>
                <a:lnTo>
                  <a:pt x="1231392" y="2311908"/>
                </a:lnTo>
                <a:close/>
              </a:path>
            </a:pathLst>
          </a:custGeom>
          <a:solidFill>
            <a:srgbClr val="375d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2" name="PlaceHolder 3"/>
          <p:cNvSpPr>
            <a:spLocks noGrp="1"/>
          </p:cNvSpPr>
          <p:nvPr>
            <p:ph type="sldNum" idx="27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343520" y="935280"/>
            <a:ext cx="7368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1" lang="en-IN" sz="44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Design(contd.)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object 5"/>
          <p:cNvSpPr/>
          <p:nvPr/>
        </p:nvSpPr>
        <p:spPr>
          <a:xfrm>
            <a:off x="993240" y="2077560"/>
            <a:ext cx="8073000" cy="44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700"/>
              </a:spcBef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abstraction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(data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hiding):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40716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principle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 abstraction implies that how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exactly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stored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abstracted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away.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40716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means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 any entity outside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will not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i="1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knowledge</a:t>
            </a:r>
            <a:r>
              <a:rPr b="0" i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about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926640" indent="-407160" algn="just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how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exactly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stored,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organised,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manipulated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440" indent="-40716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69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entities external to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access 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data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internal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object</a:t>
            </a:r>
            <a:r>
              <a:rPr b="0" lang="en-IN" sz="28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only by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calling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certain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well-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defined</a:t>
            </a:r>
            <a:r>
              <a:rPr b="0" lang="en-IN" sz="28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methods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supported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3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048912FF-FC2D-4891-BD39-92EB715C9292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2876760" y="574200"/>
            <a:ext cx="4303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E.g.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Use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5" name="object 4" descr=""/>
          <p:cNvPicPr/>
          <p:nvPr/>
        </p:nvPicPr>
        <p:blipFill>
          <a:blip r:embed="rId2"/>
          <a:stretch/>
        </p:blipFill>
        <p:spPr>
          <a:xfrm>
            <a:off x="1523880" y="2209680"/>
            <a:ext cx="6191640" cy="3733560"/>
          </a:xfrm>
          <a:prstGeom prst="rect">
            <a:avLst/>
          </a:prstGeom>
          <a:ln w="0">
            <a:noFill/>
          </a:ln>
        </p:spPr>
      </p:pic>
      <p:sp>
        <p:nvSpPr>
          <p:cNvPr id="1437" name="PlaceHolder 3"/>
          <p:cNvSpPr>
            <a:spLocks noGrp="1"/>
          </p:cNvSpPr>
          <p:nvPr>
            <p:ph type="sldNum" idx="28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39" name="PlaceHolder 1"/>
          <p:cNvSpPr>
            <a:spLocks noGrp="1"/>
          </p:cNvSpPr>
          <p:nvPr>
            <p:ph type="title"/>
          </p:nvPr>
        </p:nvSpPr>
        <p:spPr>
          <a:xfrm>
            <a:off x="2375280" y="574200"/>
            <a:ext cx="5305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Example-Use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0" name="object 4"/>
          <p:cNvSpPr/>
          <p:nvPr/>
        </p:nvSpPr>
        <p:spPr>
          <a:xfrm>
            <a:off x="993240" y="1695600"/>
            <a:ext cx="484776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Tic-tac-toe</a:t>
            </a:r>
            <a:r>
              <a:rPr b="1" lang="en-IN" sz="3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game</a:t>
            </a:r>
            <a:r>
              <a:rPr b="1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1" name="object 5" descr=""/>
          <p:cNvPicPr/>
          <p:nvPr/>
        </p:nvPicPr>
        <p:blipFill>
          <a:blip r:embed="rId2"/>
          <a:stretch/>
        </p:blipFill>
        <p:spPr>
          <a:xfrm>
            <a:off x="6095880" y="1676520"/>
            <a:ext cx="3303720" cy="2209320"/>
          </a:xfrm>
          <a:prstGeom prst="rect">
            <a:avLst/>
          </a:prstGeom>
          <a:ln w="0">
            <a:noFill/>
          </a:ln>
        </p:spPr>
      </p:pic>
      <p:sp>
        <p:nvSpPr>
          <p:cNvPr id="1442" name="object 6"/>
          <p:cNvSpPr/>
          <p:nvPr/>
        </p:nvSpPr>
        <p:spPr>
          <a:xfrm>
            <a:off x="993240" y="4166280"/>
            <a:ext cx="80528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case,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namely,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“play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move”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 type="sldNum" idx="28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46" name="PlaceHolder 1"/>
          <p:cNvSpPr>
            <a:spLocks noGrp="1"/>
          </p:cNvSpPr>
          <p:nvPr>
            <p:ph type="title"/>
          </p:nvPr>
        </p:nvSpPr>
        <p:spPr>
          <a:xfrm>
            <a:off x="1909080" y="574200"/>
            <a:ext cx="6239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E.g.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Super</a:t>
            </a:r>
            <a:r>
              <a:rPr b="1" lang="en-IN" sz="3600" spc="-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market</a:t>
            </a:r>
            <a:r>
              <a:rPr b="1" lang="en-IN" sz="36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prize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scheme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8" name="PlaceHolder 3"/>
          <p:cNvSpPr>
            <a:spLocks noGrp="1"/>
          </p:cNvSpPr>
          <p:nvPr>
            <p:ph type="sldNum" idx="28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9" name="PlaceHolder 4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566240"/>
          </a:xfrm>
          <a:prstGeom prst="rect">
            <a:avLst/>
          </a:prstGeom>
          <a:noFill/>
          <a:ln w="0">
            <a:noFill/>
          </a:ln>
        </p:spPr>
        <p:txBody>
          <a:bodyPr lIns="0" rIns="0" tIns="148680" bIns="0" anchor="t">
            <a:no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super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market needs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develop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software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that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would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help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it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to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automate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scheme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that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it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plans to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introduce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encourage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regular customers.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this scheme,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customer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would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have </a:t>
            </a:r>
            <a:r>
              <a:rPr b="1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first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register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by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supplying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his/her</a:t>
            </a:r>
            <a:r>
              <a:rPr b="0" lang="en-IN" sz="2400" spc="59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residence</a:t>
            </a:r>
            <a:r>
              <a:rPr b="0" lang="en-IN" sz="2400" spc="593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address,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telephone 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number,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and the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driving license 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number.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At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end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of</a:t>
            </a:r>
            <a:r>
              <a:rPr b="0" lang="en-IN" sz="24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each</a:t>
            </a:r>
            <a:r>
              <a:rPr b="0" lang="en-IN" sz="2400" spc="46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year,</a:t>
            </a:r>
            <a:r>
              <a:rPr b="0" lang="en-IN" sz="24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400" spc="2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supermarket</a:t>
            </a:r>
            <a:r>
              <a:rPr b="0" lang="en-IN" sz="2400" spc="2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intends</a:t>
            </a:r>
            <a:r>
              <a:rPr b="0" lang="en-IN" sz="2400" spc="23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4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award</a:t>
            </a:r>
            <a:r>
              <a:rPr b="0" lang="en-IN" sz="2400" spc="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surprise</a:t>
            </a:r>
            <a:r>
              <a:rPr b="0" lang="en-IN" sz="2400" spc="22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gifts </a:t>
            </a:r>
            <a:r>
              <a:rPr b="0" lang="en-IN" sz="2400" spc="-59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to 10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customers who make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highest total purchase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over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the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chemeClr val="dk1"/>
                </a:solidFill>
                <a:latin typeface="Times New Roman"/>
              </a:rPr>
              <a:t>year.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2375280" y="574200"/>
            <a:ext cx="5305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Example-Use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2" name="object 4"/>
          <p:cNvSpPr/>
          <p:nvPr/>
        </p:nvSpPr>
        <p:spPr>
          <a:xfrm>
            <a:off x="993240" y="1544760"/>
            <a:ext cx="39488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Super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market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prize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scheme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3" name="object 5" descr=""/>
          <p:cNvPicPr/>
          <p:nvPr/>
        </p:nvPicPr>
        <p:blipFill>
          <a:blip r:embed="rId2"/>
          <a:stretch/>
        </p:blipFill>
        <p:spPr>
          <a:xfrm>
            <a:off x="1905120" y="2209680"/>
            <a:ext cx="5389920" cy="4533480"/>
          </a:xfrm>
          <a:prstGeom prst="rect">
            <a:avLst/>
          </a:prstGeom>
          <a:ln w="0">
            <a:noFill/>
          </a:ln>
        </p:spPr>
      </p:pic>
      <p:sp>
        <p:nvSpPr>
          <p:cNvPr id="1455" name="PlaceHolder 3"/>
          <p:cNvSpPr>
            <a:spLocks noGrp="1"/>
          </p:cNvSpPr>
          <p:nvPr>
            <p:ph type="sldNum" idx="28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2375280" y="574200"/>
            <a:ext cx="5305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Example-Use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8" name="object 4" descr=""/>
          <p:cNvPicPr/>
          <p:nvPr/>
        </p:nvPicPr>
        <p:blipFill>
          <a:blip r:embed="rId2"/>
          <a:stretch/>
        </p:blipFill>
        <p:spPr>
          <a:xfrm>
            <a:off x="2286000" y="1828800"/>
            <a:ext cx="5943240" cy="4571640"/>
          </a:xfrm>
          <a:prstGeom prst="rect">
            <a:avLst/>
          </a:prstGeom>
          <a:ln w="0">
            <a:noFill/>
          </a:ln>
        </p:spPr>
      </p:pic>
      <p:sp>
        <p:nvSpPr>
          <p:cNvPr id="1460" name="PlaceHolder 3"/>
          <p:cNvSpPr>
            <a:spLocks noGrp="1"/>
          </p:cNvSpPr>
          <p:nvPr>
            <p:ph type="sldNum" idx="28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62" name="PlaceHolder 1"/>
          <p:cNvSpPr>
            <a:spLocks noGrp="1"/>
          </p:cNvSpPr>
          <p:nvPr>
            <p:ph type="title"/>
          </p:nvPr>
        </p:nvSpPr>
        <p:spPr>
          <a:xfrm>
            <a:off x="3580920" y="421560"/>
            <a:ext cx="2893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Generalisation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3" name="object 4"/>
          <p:cNvSpPr/>
          <p:nvPr/>
        </p:nvSpPr>
        <p:spPr>
          <a:xfrm>
            <a:off x="1069200" y="1087560"/>
            <a:ext cx="8072280" cy="25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2408040"/>
                <a:tab algn="l" pos="3341880"/>
                <a:tab algn="l" pos="3873960"/>
                <a:tab algn="l" pos="4681800"/>
                <a:tab algn="l" pos="5360040"/>
                <a:tab algn="l" pos="6076440"/>
                <a:tab algn="l" pos="6643440"/>
                <a:tab algn="l" pos="7467480"/>
                <a:tab algn="l" pos="78714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eralisati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  does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child</a:t>
            </a:r>
            <a:r>
              <a:rPr b="0" lang="en-IN" sz="26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inherits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behaviour</a:t>
            </a:r>
            <a:r>
              <a:rPr b="0" lang="en-IN" sz="26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meaning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parent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0" lang="en-IN" sz="26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separate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should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separate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text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descriptions.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5" name="object 6" descr=""/>
          <p:cNvPicPr/>
          <p:nvPr/>
        </p:nvPicPr>
        <p:blipFill>
          <a:blip r:embed="rId2"/>
          <a:stretch/>
        </p:blipFill>
        <p:spPr>
          <a:xfrm>
            <a:off x="4038480" y="3657600"/>
            <a:ext cx="5257440" cy="3337200"/>
          </a:xfrm>
          <a:prstGeom prst="rect">
            <a:avLst/>
          </a:prstGeom>
          <a:ln w="0">
            <a:noFill/>
          </a:ln>
        </p:spPr>
      </p:pic>
      <p:sp>
        <p:nvSpPr>
          <p:cNvPr id="1466" name="PlaceHolder 2"/>
          <p:cNvSpPr>
            <a:spLocks noGrp="1"/>
          </p:cNvSpPr>
          <p:nvPr>
            <p:ph type="sldNum" idx="28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4188960" y="574200"/>
            <a:ext cx="1676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Includes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9" name="object 4"/>
          <p:cNvSpPr/>
          <p:nvPr/>
        </p:nvSpPr>
        <p:spPr>
          <a:xfrm>
            <a:off x="993240" y="1165320"/>
            <a:ext cx="8071920" cy="31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includes relationship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older versions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UML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(was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known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uses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relationship.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includes relationship implies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use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includes the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behaviour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another use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case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its sequence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events and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actions.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includes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using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predefined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stereotype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&lt;&lt;include&gt;&gt;.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Include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c00000"/>
                </a:solidFill>
                <a:latin typeface="Times New Roman"/>
              </a:rPr>
              <a:t>required</a:t>
            </a:r>
            <a:r>
              <a:rPr b="1" lang="en-IN" sz="2400" spc="-26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optional.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70" name="object 5"/>
          <p:cNvGrpSpPr/>
          <p:nvPr/>
        </p:nvGrpSpPr>
        <p:grpSpPr>
          <a:xfrm>
            <a:off x="1181160" y="4648320"/>
            <a:ext cx="8134560" cy="2381400"/>
            <a:chOff x="1181160" y="4648320"/>
            <a:chExt cx="8134560" cy="2381400"/>
          </a:xfrm>
        </p:grpSpPr>
        <p:pic>
          <p:nvPicPr>
            <p:cNvPr id="1471" name="object 6" descr=""/>
            <p:cNvPicPr/>
            <p:nvPr/>
          </p:nvPicPr>
          <p:blipFill>
            <a:blip r:embed="rId2"/>
            <a:stretch/>
          </p:blipFill>
          <p:spPr>
            <a:xfrm>
              <a:off x="1181160" y="5200560"/>
              <a:ext cx="4963320" cy="182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2" name="object 7" descr=""/>
            <p:cNvPicPr/>
            <p:nvPr/>
          </p:nvPicPr>
          <p:blipFill>
            <a:blip r:embed="rId3"/>
            <a:stretch/>
          </p:blipFill>
          <p:spPr>
            <a:xfrm>
              <a:off x="4267080" y="4648320"/>
              <a:ext cx="5048640" cy="121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74" name="PlaceHolder 2"/>
          <p:cNvSpPr>
            <a:spLocks noGrp="1"/>
          </p:cNvSpPr>
          <p:nvPr>
            <p:ph type="sldNum" idx="29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76" name="PlaceHolder 1"/>
          <p:cNvSpPr>
            <a:spLocks noGrp="1"/>
          </p:cNvSpPr>
          <p:nvPr>
            <p:ph type="title"/>
          </p:nvPr>
        </p:nvSpPr>
        <p:spPr>
          <a:xfrm>
            <a:off x="4227120" y="574200"/>
            <a:ext cx="1600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xt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ends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7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object 5"/>
          <p:cNvSpPr/>
          <p:nvPr/>
        </p:nvSpPr>
        <p:spPr>
          <a:xfrm>
            <a:off x="993240" y="1087560"/>
            <a:ext cx="8071920" cy="31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idea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behind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extends relationship among use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allows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show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ff0000"/>
                </a:solidFill>
                <a:latin typeface="Times New Roman"/>
              </a:rPr>
              <a:t>optional</a:t>
            </a:r>
            <a:r>
              <a:rPr b="1" lang="en-IN" sz="2600" spc="653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behaviour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optional system behaviour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executed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only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if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certain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conditions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hold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otherwise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optional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behaviour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executed.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extends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normally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capture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alternate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paths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 scenarios.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9" name="object 6"/>
          <p:cNvSpPr/>
          <p:nvPr/>
        </p:nvSpPr>
        <p:spPr>
          <a:xfrm>
            <a:off x="1450440" y="5203800"/>
            <a:ext cx="46382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001520"/>
                <a:tab algn="l" pos="1805760"/>
                <a:tab algn="l" pos="2221920"/>
                <a:tab algn="l" pos="2806200"/>
                <a:tab algn="l" pos="42184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4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.g.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elp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nding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" name="object 7"/>
          <p:cNvSpPr/>
          <p:nvPr/>
        </p:nvSpPr>
        <p:spPr>
          <a:xfrm>
            <a:off x="6273720" y="5203800"/>
            <a:ext cx="27910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749880"/>
                <a:tab algn="l" pos="12146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Registration.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object 8"/>
          <p:cNvSpPr/>
          <p:nvPr/>
        </p:nvSpPr>
        <p:spPr>
          <a:xfrm>
            <a:off x="1737000" y="5569560"/>
            <a:ext cx="73281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430992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Suppose</a:t>
            </a:r>
            <a:r>
              <a:rPr b="0" lang="en-IN" sz="24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help</a:t>
            </a:r>
            <a:r>
              <a:rPr b="0" lang="en-IN" sz="24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option</a:t>
            </a:r>
            <a:r>
              <a:rPr b="0" lang="en-IN" sz="24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clicked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during</a:t>
            </a:r>
            <a:r>
              <a:rPr b="0" lang="en-IN" sz="24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Registration</a:t>
            </a:r>
            <a:r>
              <a:rPr b="0" lang="en-IN" sz="24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then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operation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Help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provided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2" name="object 9" descr=""/>
          <p:cNvPicPr/>
          <p:nvPr/>
        </p:nvPicPr>
        <p:blipFill>
          <a:blip r:embed="rId2"/>
          <a:stretch/>
        </p:blipFill>
        <p:spPr>
          <a:xfrm>
            <a:off x="3962520" y="4267080"/>
            <a:ext cx="5219280" cy="1000800"/>
          </a:xfrm>
          <a:prstGeom prst="rect">
            <a:avLst/>
          </a:prstGeom>
          <a:ln w="0">
            <a:noFill/>
          </a:ln>
        </p:spPr>
      </p:pic>
      <p:pic>
        <p:nvPicPr>
          <p:cNvPr id="1483" name="object 10" descr=""/>
          <p:cNvPicPr/>
          <p:nvPr/>
        </p:nvPicPr>
        <p:blipFill>
          <a:blip r:embed="rId3"/>
          <a:stretch/>
        </p:blipFill>
        <p:spPr>
          <a:xfrm>
            <a:off x="2209680" y="6449400"/>
            <a:ext cx="5124960" cy="865440"/>
          </a:xfrm>
          <a:prstGeom prst="rect">
            <a:avLst/>
          </a:prstGeom>
          <a:ln w="0">
            <a:noFill/>
          </a:ln>
        </p:spPr>
      </p:pic>
      <p:sp>
        <p:nvSpPr>
          <p:cNvPr id="1485" name="PlaceHolder 3"/>
          <p:cNvSpPr>
            <a:spLocks noGrp="1"/>
          </p:cNvSpPr>
          <p:nvPr>
            <p:ph type="sldNum" idx="29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87" name="PlaceHolder 1"/>
          <p:cNvSpPr>
            <a:spLocks noGrp="1"/>
          </p:cNvSpPr>
          <p:nvPr>
            <p:ph type="title"/>
          </p:nvPr>
        </p:nvSpPr>
        <p:spPr>
          <a:xfrm>
            <a:off x="4633920" y="574200"/>
            <a:ext cx="786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.g.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8" name="object 4" descr=""/>
          <p:cNvPicPr/>
          <p:nvPr/>
        </p:nvPicPr>
        <p:blipFill>
          <a:blip r:embed="rId2"/>
          <a:stretch/>
        </p:blipFill>
        <p:spPr>
          <a:xfrm>
            <a:off x="2133720" y="1066680"/>
            <a:ext cx="5705640" cy="5421960"/>
          </a:xfrm>
          <a:prstGeom prst="rect">
            <a:avLst/>
          </a:prstGeom>
          <a:ln w="0">
            <a:noFill/>
          </a:ln>
        </p:spPr>
      </p:pic>
      <p:sp>
        <p:nvSpPr>
          <p:cNvPr id="1490" name="PlaceHolder 3"/>
          <p:cNvSpPr>
            <a:spLocks noGrp="1"/>
          </p:cNvSpPr>
          <p:nvPr>
            <p:ph type="sldNum" idx="29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3733200" y="574200"/>
            <a:ext cx="25898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Organisation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3" name="object 4"/>
          <p:cNvSpPr/>
          <p:nvPr/>
        </p:nvSpPr>
        <p:spPr>
          <a:xfrm>
            <a:off x="1069200" y="1163880"/>
            <a:ext cx="8072280" cy="12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factored,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they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organised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hierarchically.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highlevel use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 are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refined into a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smaller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more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refined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5" name="object 6" descr=""/>
          <p:cNvPicPr/>
          <p:nvPr/>
        </p:nvPicPr>
        <p:blipFill>
          <a:blip r:embed="rId2"/>
          <a:stretch/>
        </p:blipFill>
        <p:spPr>
          <a:xfrm>
            <a:off x="5295960" y="2514600"/>
            <a:ext cx="4304880" cy="4588560"/>
          </a:xfrm>
          <a:prstGeom prst="rect">
            <a:avLst/>
          </a:prstGeom>
          <a:ln w="0">
            <a:noFill/>
          </a:ln>
        </p:spPr>
      </p:pic>
      <p:sp>
        <p:nvSpPr>
          <p:cNvPr id="1496" name="object 7"/>
          <p:cNvSpPr/>
          <p:nvPr/>
        </p:nvSpPr>
        <p:spPr>
          <a:xfrm>
            <a:off x="8883000" y="6883560"/>
            <a:ext cx="18072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pic>
        <p:nvPicPr>
          <p:cNvPr id="178" name="object 3" descr=""/>
          <p:cNvPicPr/>
          <p:nvPr/>
        </p:nvPicPr>
        <p:blipFill>
          <a:blip r:embed="rId2"/>
          <a:stretch/>
        </p:blipFill>
        <p:spPr>
          <a:xfrm>
            <a:off x="1426320" y="1383840"/>
            <a:ext cx="7349760" cy="510516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sldNum" idx="37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54780374-88AA-409C-90C9-D1BF1A785DC9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498" name="PlaceHolder 1"/>
          <p:cNvSpPr>
            <a:spLocks noGrp="1"/>
          </p:cNvSpPr>
          <p:nvPr>
            <p:ph type="title"/>
          </p:nvPr>
        </p:nvSpPr>
        <p:spPr>
          <a:xfrm>
            <a:off x="993240" y="574200"/>
            <a:ext cx="6715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Online shopping-use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case 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9" name="object 4" descr=""/>
          <p:cNvPicPr/>
          <p:nvPr/>
        </p:nvPicPr>
        <p:blipFill>
          <a:blip r:embed="rId2"/>
          <a:stretch/>
        </p:blipFill>
        <p:spPr>
          <a:xfrm>
            <a:off x="762120" y="2286000"/>
            <a:ext cx="6813360" cy="4723920"/>
          </a:xfrm>
          <a:prstGeom prst="rect">
            <a:avLst/>
          </a:prstGeom>
          <a:ln w="0">
            <a:noFill/>
          </a:ln>
        </p:spPr>
      </p:pic>
      <p:sp>
        <p:nvSpPr>
          <p:cNvPr id="1501" name="PlaceHolder 3"/>
          <p:cNvSpPr>
            <a:spLocks noGrp="1"/>
          </p:cNvSpPr>
          <p:nvPr>
            <p:ph type="sldNum" idx="29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1503" name="object 3" descr=""/>
          <p:cNvPicPr/>
          <p:nvPr/>
        </p:nvPicPr>
        <p:blipFill>
          <a:blip r:embed="rId2"/>
          <a:stretch/>
        </p:blipFill>
        <p:spPr>
          <a:xfrm>
            <a:off x="1710000" y="1562040"/>
            <a:ext cx="6639840" cy="4647960"/>
          </a:xfrm>
          <a:prstGeom prst="rect">
            <a:avLst/>
          </a:prstGeom>
          <a:ln w="0">
            <a:noFill/>
          </a:ln>
        </p:spPr>
      </p:pic>
      <p:sp>
        <p:nvSpPr>
          <p:cNvPr id="1505" name="PlaceHolder 2"/>
          <p:cNvSpPr>
            <a:spLocks noGrp="1"/>
          </p:cNvSpPr>
          <p:nvPr>
            <p:ph type="sldNum" idx="29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1507" name="object 3" descr=""/>
          <p:cNvPicPr/>
          <p:nvPr/>
        </p:nvPicPr>
        <p:blipFill>
          <a:blip r:embed="rId2"/>
          <a:stretch/>
        </p:blipFill>
        <p:spPr>
          <a:xfrm>
            <a:off x="2286000" y="2057400"/>
            <a:ext cx="962640" cy="1866600"/>
          </a:xfrm>
          <a:prstGeom prst="rect">
            <a:avLst/>
          </a:prstGeom>
          <a:ln w="0">
            <a:noFill/>
          </a:ln>
        </p:spPr>
      </p:pic>
      <p:sp>
        <p:nvSpPr>
          <p:cNvPr id="1508" name="object 4"/>
          <p:cNvSpPr/>
          <p:nvPr/>
        </p:nvSpPr>
        <p:spPr>
          <a:xfrm>
            <a:off x="3721680" y="1587960"/>
            <a:ext cx="2158560" cy="635400"/>
          </a:xfrm>
          <a:custGeom>
            <a:avLst/>
            <a:gdLst>
              <a:gd name="textAreaLeft" fmla="*/ 0 w 2158560"/>
              <a:gd name="textAreaRight" fmla="*/ 2158920 w 2158560"/>
              <a:gd name="textAreaTop" fmla="*/ 0 h 635400"/>
              <a:gd name="textAreaBottom" fmla="*/ 635760 h 635400"/>
            </a:gdLst>
            <a:ahLst/>
            <a:rect l="textAreaLeft" t="textAreaTop" r="textAreaRight" b="textAreaBottom"/>
            <a:pathLst>
              <a:path w="2159000" h="635635">
                <a:moveTo>
                  <a:pt x="12700" y="370332"/>
                </a:moveTo>
                <a:lnTo>
                  <a:pt x="12700" y="265176"/>
                </a:lnTo>
                <a:lnTo>
                  <a:pt x="0" y="274320"/>
                </a:lnTo>
                <a:lnTo>
                  <a:pt x="0" y="362712"/>
                </a:lnTo>
                <a:lnTo>
                  <a:pt x="12700" y="370332"/>
                </a:lnTo>
                <a:close/>
              </a:path>
              <a:path w="2159000" h="635635">
                <a:moveTo>
                  <a:pt x="1079500" y="609600"/>
                </a:moveTo>
                <a:lnTo>
                  <a:pt x="1016000" y="609600"/>
                </a:lnTo>
                <a:lnTo>
                  <a:pt x="914400" y="606552"/>
                </a:lnTo>
                <a:lnTo>
                  <a:pt x="812800" y="600456"/>
                </a:lnTo>
                <a:lnTo>
                  <a:pt x="660400" y="586740"/>
                </a:lnTo>
                <a:lnTo>
                  <a:pt x="609600" y="580644"/>
                </a:lnTo>
                <a:lnTo>
                  <a:pt x="571500" y="573024"/>
                </a:lnTo>
                <a:lnTo>
                  <a:pt x="520700" y="565404"/>
                </a:lnTo>
                <a:lnTo>
                  <a:pt x="431800" y="550164"/>
                </a:lnTo>
                <a:lnTo>
                  <a:pt x="355600" y="531876"/>
                </a:lnTo>
                <a:lnTo>
                  <a:pt x="317500" y="521208"/>
                </a:lnTo>
                <a:lnTo>
                  <a:pt x="292100" y="510540"/>
                </a:lnTo>
                <a:lnTo>
                  <a:pt x="254000" y="499872"/>
                </a:lnTo>
                <a:lnTo>
                  <a:pt x="215900" y="487680"/>
                </a:lnTo>
                <a:lnTo>
                  <a:pt x="190500" y="477012"/>
                </a:lnTo>
                <a:lnTo>
                  <a:pt x="165100" y="464820"/>
                </a:lnTo>
                <a:lnTo>
                  <a:pt x="139700" y="451104"/>
                </a:lnTo>
                <a:lnTo>
                  <a:pt x="114300" y="438912"/>
                </a:lnTo>
                <a:lnTo>
                  <a:pt x="101600" y="425196"/>
                </a:lnTo>
                <a:lnTo>
                  <a:pt x="76200" y="413004"/>
                </a:lnTo>
                <a:lnTo>
                  <a:pt x="63500" y="405384"/>
                </a:lnTo>
                <a:lnTo>
                  <a:pt x="63500" y="399288"/>
                </a:lnTo>
                <a:lnTo>
                  <a:pt x="50800" y="391668"/>
                </a:lnTo>
                <a:lnTo>
                  <a:pt x="50800" y="385572"/>
                </a:lnTo>
                <a:lnTo>
                  <a:pt x="38100" y="377952"/>
                </a:lnTo>
                <a:lnTo>
                  <a:pt x="38100" y="364236"/>
                </a:lnTo>
                <a:lnTo>
                  <a:pt x="25400" y="358140"/>
                </a:lnTo>
                <a:lnTo>
                  <a:pt x="25400" y="240792"/>
                </a:lnTo>
                <a:lnTo>
                  <a:pt x="12700" y="249936"/>
                </a:lnTo>
                <a:lnTo>
                  <a:pt x="12700" y="387096"/>
                </a:lnTo>
                <a:lnTo>
                  <a:pt x="25400" y="402336"/>
                </a:lnTo>
                <a:lnTo>
                  <a:pt x="50800" y="417576"/>
                </a:lnTo>
                <a:lnTo>
                  <a:pt x="76200" y="440436"/>
                </a:lnTo>
                <a:lnTo>
                  <a:pt x="88900" y="446532"/>
                </a:lnTo>
                <a:lnTo>
                  <a:pt x="101600" y="461772"/>
                </a:lnTo>
                <a:lnTo>
                  <a:pt x="127000" y="473964"/>
                </a:lnTo>
                <a:lnTo>
                  <a:pt x="152400" y="487680"/>
                </a:lnTo>
                <a:lnTo>
                  <a:pt x="177800" y="499872"/>
                </a:lnTo>
                <a:lnTo>
                  <a:pt x="215900" y="512064"/>
                </a:lnTo>
                <a:lnTo>
                  <a:pt x="241300" y="524256"/>
                </a:lnTo>
                <a:lnTo>
                  <a:pt x="355600" y="556260"/>
                </a:lnTo>
                <a:lnTo>
                  <a:pt x="469900" y="583692"/>
                </a:lnTo>
                <a:lnTo>
                  <a:pt x="520700" y="591312"/>
                </a:lnTo>
                <a:lnTo>
                  <a:pt x="558800" y="598932"/>
                </a:lnTo>
                <a:lnTo>
                  <a:pt x="711200" y="617220"/>
                </a:lnTo>
                <a:lnTo>
                  <a:pt x="800100" y="626364"/>
                </a:lnTo>
                <a:lnTo>
                  <a:pt x="863600" y="629412"/>
                </a:lnTo>
                <a:lnTo>
                  <a:pt x="914400" y="632460"/>
                </a:lnTo>
                <a:lnTo>
                  <a:pt x="1016000" y="635508"/>
                </a:lnTo>
                <a:lnTo>
                  <a:pt x="1054100" y="635508"/>
                </a:lnTo>
                <a:lnTo>
                  <a:pt x="1054100" y="618744"/>
                </a:lnTo>
                <a:lnTo>
                  <a:pt x="1066800" y="615696"/>
                </a:lnTo>
                <a:lnTo>
                  <a:pt x="1066800" y="627888"/>
                </a:lnTo>
                <a:lnTo>
                  <a:pt x="1079500" y="609600"/>
                </a:lnTo>
                <a:close/>
              </a:path>
              <a:path w="2159000" h="635635">
                <a:moveTo>
                  <a:pt x="2120900" y="277368"/>
                </a:moveTo>
                <a:lnTo>
                  <a:pt x="2120900" y="233172"/>
                </a:lnTo>
                <a:lnTo>
                  <a:pt x="2095500" y="217932"/>
                </a:lnTo>
                <a:lnTo>
                  <a:pt x="2070100" y="195072"/>
                </a:lnTo>
                <a:lnTo>
                  <a:pt x="2057400" y="188976"/>
                </a:lnTo>
                <a:lnTo>
                  <a:pt x="2044700" y="173736"/>
                </a:lnTo>
                <a:lnTo>
                  <a:pt x="2019300" y="161544"/>
                </a:lnTo>
                <a:lnTo>
                  <a:pt x="1993900" y="147828"/>
                </a:lnTo>
                <a:lnTo>
                  <a:pt x="1968500" y="135636"/>
                </a:lnTo>
                <a:lnTo>
                  <a:pt x="1930400" y="123444"/>
                </a:lnTo>
                <a:lnTo>
                  <a:pt x="1905000" y="111252"/>
                </a:lnTo>
                <a:lnTo>
                  <a:pt x="1790700" y="79248"/>
                </a:lnTo>
                <a:lnTo>
                  <a:pt x="1676400" y="51816"/>
                </a:lnTo>
                <a:lnTo>
                  <a:pt x="1625600" y="44196"/>
                </a:lnTo>
                <a:lnTo>
                  <a:pt x="1587500" y="36576"/>
                </a:lnTo>
                <a:lnTo>
                  <a:pt x="1435100" y="18288"/>
                </a:lnTo>
                <a:lnTo>
                  <a:pt x="1346200" y="9144"/>
                </a:lnTo>
                <a:lnTo>
                  <a:pt x="1282700" y="6096"/>
                </a:lnTo>
                <a:lnTo>
                  <a:pt x="1231900" y="3048"/>
                </a:lnTo>
                <a:lnTo>
                  <a:pt x="1130300" y="0"/>
                </a:lnTo>
                <a:lnTo>
                  <a:pt x="1016000" y="0"/>
                </a:lnTo>
                <a:lnTo>
                  <a:pt x="914400" y="3048"/>
                </a:lnTo>
                <a:lnTo>
                  <a:pt x="800100" y="9144"/>
                </a:lnTo>
                <a:lnTo>
                  <a:pt x="749300" y="13716"/>
                </a:lnTo>
                <a:lnTo>
                  <a:pt x="558800" y="36576"/>
                </a:lnTo>
                <a:lnTo>
                  <a:pt x="469900" y="51816"/>
                </a:lnTo>
                <a:lnTo>
                  <a:pt x="355600" y="79248"/>
                </a:lnTo>
                <a:lnTo>
                  <a:pt x="241300" y="111252"/>
                </a:lnTo>
                <a:lnTo>
                  <a:pt x="215900" y="123444"/>
                </a:lnTo>
                <a:lnTo>
                  <a:pt x="152400" y="147828"/>
                </a:lnTo>
                <a:lnTo>
                  <a:pt x="101600" y="175260"/>
                </a:lnTo>
                <a:lnTo>
                  <a:pt x="88900" y="188976"/>
                </a:lnTo>
                <a:lnTo>
                  <a:pt x="76200" y="195072"/>
                </a:lnTo>
                <a:lnTo>
                  <a:pt x="50800" y="217932"/>
                </a:lnTo>
                <a:lnTo>
                  <a:pt x="25400" y="233172"/>
                </a:lnTo>
                <a:lnTo>
                  <a:pt x="25400" y="277368"/>
                </a:lnTo>
                <a:lnTo>
                  <a:pt x="38100" y="269748"/>
                </a:lnTo>
                <a:lnTo>
                  <a:pt x="38100" y="256032"/>
                </a:lnTo>
                <a:lnTo>
                  <a:pt x="50800" y="249936"/>
                </a:lnTo>
                <a:lnTo>
                  <a:pt x="50800" y="242316"/>
                </a:lnTo>
                <a:lnTo>
                  <a:pt x="76200" y="230124"/>
                </a:lnTo>
                <a:lnTo>
                  <a:pt x="76200" y="222504"/>
                </a:lnTo>
                <a:lnTo>
                  <a:pt x="88900" y="216408"/>
                </a:lnTo>
                <a:lnTo>
                  <a:pt x="101600" y="208788"/>
                </a:lnTo>
                <a:lnTo>
                  <a:pt x="114300" y="196596"/>
                </a:lnTo>
                <a:lnTo>
                  <a:pt x="139700" y="182880"/>
                </a:lnTo>
                <a:lnTo>
                  <a:pt x="190500" y="158496"/>
                </a:lnTo>
                <a:lnTo>
                  <a:pt x="228600" y="147828"/>
                </a:lnTo>
                <a:lnTo>
                  <a:pt x="254000" y="135636"/>
                </a:lnTo>
                <a:lnTo>
                  <a:pt x="292100" y="124968"/>
                </a:lnTo>
                <a:lnTo>
                  <a:pt x="317500" y="114300"/>
                </a:lnTo>
                <a:lnTo>
                  <a:pt x="355600" y="103632"/>
                </a:lnTo>
                <a:lnTo>
                  <a:pt x="431800" y="85344"/>
                </a:lnTo>
                <a:lnTo>
                  <a:pt x="520700" y="70104"/>
                </a:lnTo>
                <a:lnTo>
                  <a:pt x="571500" y="62484"/>
                </a:lnTo>
                <a:lnTo>
                  <a:pt x="609600" y="54864"/>
                </a:lnTo>
                <a:lnTo>
                  <a:pt x="660400" y="48768"/>
                </a:lnTo>
                <a:lnTo>
                  <a:pt x="812800" y="35052"/>
                </a:lnTo>
                <a:lnTo>
                  <a:pt x="914400" y="28956"/>
                </a:lnTo>
                <a:lnTo>
                  <a:pt x="1016000" y="25908"/>
                </a:lnTo>
                <a:lnTo>
                  <a:pt x="1130300" y="25908"/>
                </a:lnTo>
                <a:lnTo>
                  <a:pt x="1231900" y="28956"/>
                </a:lnTo>
                <a:lnTo>
                  <a:pt x="1333500" y="35052"/>
                </a:lnTo>
                <a:lnTo>
                  <a:pt x="1485900" y="48768"/>
                </a:lnTo>
                <a:lnTo>
                  <a:pt x="1536700" y="54864"/>
                </a:lnTo>
                <a:lnTo>
                  <a:pt x="1574800" y="62484"/>
                </a:lnTo>
                <a:lnTo>
                  <a:pt x="1625600" y="70104"/>
                </a:lnTo>
                <a:lnTo>
                  <a:pt x="1714500" y="85344"/>
                </a:lnTo>
                <a:lnTo>
                  <a:pt x="1790700" y="103632"/>
                </a:lnTo>
                <a:lnTo>
                  <a:pt x="1828800" y="114300"/>
                </a:lnTo>
                <a:lnTo>
                  <a:pt x="1854200" y="124968"/>
                </a:lnTo>
                <a:lnTo>
                  <a:pt x="1892300" y="135636"/>
                </a:lnTo>
                <a:lnTo>
                  <a:pt x="1930400" y="147828"/>
                </a:lnTo>
                <a:lnTo>
                  <a:pt x="1955800" y="158496"/>
                </a:lnTo>
                <a:lnTo>
                  <a:pt x="1981200" y="170688"/>
                </a:lnTo>
                <a:lnTo>
                  <a:pt x="2006600" y="184404"/>
                </a:lnTo>
                <a:lnTo>
                  <a:pt x="2032000" y="196596"/>
                </a:lnTo>
                <a:lnTo>
                  <a:pt x="2044700" y="210312"/>
                </a:lnTo>
                <a:lnTo>
                  <a:pt x="2070100" y="222504"/>
                </a:lnTo>
                <a:lnTo>
                  <a:pt x="2070100" y="230124"/>
                </a:lnTo>
                <a:lnTo>
                  <a:pt x="2082800" y="236220"/>
                </a:lnTo>
                <a:lnTo>
                  <a:pt x="2095500" y="243840"/>
                </a:lnTo>
                <a:lnTo>
                  <a:pt x="2095500" y="249936"/>
                </a:lnTo>
                <a:lnTo>
                  <a:pt x="2108200" y="257556"/>
                </a:lnTo>
                <a:lnTo>
                  <a:pt x="2108200" y="271272"/>
                </a:lnTo>
                <a:lnTo>
                  <a:pt x="2120900" y="277368"/>
                </a:lnTo>
                <a:close/>
              </a:path>
              <a:path w="2159000" h="635635">
                <a:moveTo>
                  <a:pt x="1066800" y="626364"/>
                </a:moveTo>
                <a:lnTo>
                  <a:pt x="1066800" y="615696"/>
                </a:lnTo>
                <a:lnTo>
                  <a:pt x="1054100" y="618744"/>
                </a:lnTo>
                <a:lnTo>
                  <a:pt x="1054100" y="623316"/>
                </a:lnTo>
                <a:lnTo>
                  <a:pt x="1066800" y="626364"/>
                </a:lnTo>
                <a:close/>
              </a:path>
              <a:path w="2159000" h="635635">
                <a:moveTo>
                  <a:pt x="2120900" y="402336"/>
                </a:moveTo>
                <a:lnTo>
                  <a:pt x="2120900" y="358140"/>
                </a:lnTo>
                <a:lnTo>
                  <a:pt x="2108200" y="365760"/>
                </a:lnTo>
                <a:lnTo>
                  <a:pt x="2108200" y="379476"/>
                </a:lnTo>
                <a:lnTo>
                  <a:pt x="2095500" y="385572"/>
                </a:lnTo>
                <a:lnTo>
                  <a:pt x="2095500" y="393192"/>
                </a:lnTo>
                <a:lnTo>
                  <a:pt x="2070100" y="405384"/>
                </a:lnTo>
                <a:lnTo>
                  <a:pt x="2070100" y="413004"/>
                </a:lnTo>
                <a:lnTo>
                  <a:pt x="2057400" y="419100"/>
                </a:lnTo>
                <a:lnTo>
                  <a:pt x="2044700" y="426720"/>
                </a:lnTo>
                <a:lnTo>
                  <a:pt x="2032000" y="438912"/>
                </a:lnTo>
                <a:lnTo>
                  <a:pt x="2006600" y="452628"/>
                </a:lnTo>
                <a:lnTo>
                  <a:pt x="1955800" y="477012"/>
                </a:lnTo>
                <a:lnTo>
                  <a:pt x="1917700" y="487680"/>
                </a:lnTo>
                <a:lnTo>
                  <a:pt x="1892300" y="499872"/>
                </a:lnTo>
                <a:lnTo>
                  <a:pt x="1854200" y="510540"/>
                </a:lnTo>
                <a:lnTo>
                  <a:pt x="1828800" y="521208"/>
                </a:lnTo>
                <a:lnTo>
                  <a:pt x="1790700" y="530352"/>
                </a:lnTo>
                <a:lnTo>
                  <a:pt x="1752600" y="541020"/>
                </a:lnTo>
                <a:lnTo>
                  <a:pt x="1701800" y="550164"/>
                </a:lnTo>
                <a:lnTo>
                  <a:pt x="1625600" y="565404"/>
                </a:lnTo>
                <a:lnTo>
                  <a:pt x="1574800" y="573024"/>
                </a:lnTo>
                <a:lnTo>
                  <a:pt x="1536700" y="579120"/>
                </a:lnTo>
                <a:lnTo>
                  <a:pt x="1435100" y="591312"/>
                </a:lnTo>
                <a:lnTo>
                  <a:pt x="1333500" y="600456"/>
                </a:lnTo>
                <a:lnTo>
                  <a:pt x="1231900" y="606552"/>
                </a:lnTo>
                <a:lnTo>
                  <a:pt x="1130300" y="609600"/>
                </a:lnTo>
                <a:lnTo>
                  <a:pt x="1079500" y="609600"/>
                </a:lnTo>
                <a:lnTo>
                  <a:pt x="1066800" y="627888"/>
                </a:lnTo>
                <a:lnTo>
                  <a:pt x="1066800" y="626364"/>
                </a:lnTo>
                <a:lnTo>
                  <a:pt x="1054100" y="623316"/>
                </a:lnTo>
                <a:lnTo>
                  <a:pt x="1054100" y="635508"/>
                </a:lnTo>
                <a:lnTo>
                  <a:pt x="1066800" y="635508"/>
                </a:lnTo>
                <a:lnTo>
                  <a:pt x="1079500" y="617220"/>
                </a:lnTo>
                <a:lnTo>
                  <a:pt x="1092200" y="621792"/>
                </a:lnTo>
                <a:lnTo>
                  <a:pt x="1092200" y="634898"/>
                </a:lnTo>
                <a:lnTo>
                  <a:pt x="1130300" y="633984"/>
                </a:lnTo>
                <a:lnTo>
                  <a:pt x="1181100" y="633984"/>
                </a:lnTo>
                <a:lnTo>
                  <a:pt x="1231900" y="630936"/>
                </a:lnTo>
                <a:lnTo>
                  <a:pt x="1282700" y="629412"/>
                </a:lnTo>
                <a:lnTo>
                  <a:pt x="1346200" y="624840"/>
                </a:lnTo>
                <a:lnTo>
                  <a:pt x="1397000" y="621792"/>
                </a:lnTo>
                <a:lnTo>
                  <a:pt x="1587500" y="598932"/>
                </a:lnTo>
                <a:lnTo>
                  <a:pt x="1625600" y="591312"/>
                </a:lnTo>
                <a:lnTo>
                  <a:pt x="1676400" y="582168"/>
                </a:lnTo>
                <a:lnTo>
                  <a:pt x="1714500" y="574548"/>
                </a:lnTo>
                <a:lnTo>
                  <a:pt x="1790700" y="556260"/>
                </a:lnTo>
                <a:lnTo>
                  <a:pt x="1905000" y="524256"/>
                </a:lnTo>
                <a:lnTo>
                  <a:pt x="1930400" y="512064"/>
                </a:lnTo>
                <a:lnTo>
                  <a:pt x="1993900" y="487680"/>
                </a:lnTo>
                <a:lnTo>
                  <a:pt x="2044700" y="460248"/>
                </a:lnTo>
                <a:lnTo>
                  <a:pt x="2057400" y="446532"/>
                </a:lnTo>
                <a:lnTo>
                  <a:pt x="2070100" y="440436"/>
                </a:lnTo>
                <a:lnTo>
                  <a:pt x="2095500" y="417576"/>
                </a:lnTo>
                <a:lnTo>
                  <a:pt x="2120900" y="402336"/>
                </a:lnTo>
                <a:close/>
              </a:path>
              <a:path w="2159000" h="635635">
                <a:moveTo>
                  <a:pt x="1092200" y="626364"/>
                </a:moveTo>
                <a:lnTo>
                  <a:pt x="1092200" y="621792"/>
                </a:lnTo>
                <a:lnTo>
                  <a:pt x="1079500" y="617220"/>
                </a:lnTo>
                <a:lnTo>
                  <a:pt x="1066800" y="635508"/>
                </a:lnTo>
                <a:lnTo>
                  <a:pt x="1079500" y="635203"/>
                </a:lnTo>
                <a:lnTo>
                  <a:pt x="1079500" y="629412"/>
                </a:lnTo>
                <a:lnTo>
                  <a:pt x="1092200" y="626364"/>
                </a:lnTo>
                <a:close/>
              </a:path>
              <a:path w="2159000" h="635635">
                <a:moveTo>
                  <a:pt x="1079500" y="635508"/>
                </a:moveTo>
                <a:lnTo>
                  <a:pt x="1079500" y="635203"/>
                </a:lnTo>
                <a:lnTo>
                  <a:pt x="1066800" y="635508"/>
                </a:lnTo>
                <a:lnTo>
                  <a:pt x="1079500" y="635508"/>
                </a:lnTo>
                <a:close/>
              </a:path>
              <a:path w="2159000" h="635635">
                <a:moveTo>
                  <a:pt x="1092200" y="634898"/>
                </a:moveTo>
                <a:lnTo>
                  <a:pt x="1092200" y="626364"/>
                </a:lnTo>
                <a:lnTo>
                  <a:pt x="1079500" y="629412"/>
                </a:lnTo>
                <a:lnTo>
                  <a:pt x="1079500" y="635203"/>
                </a:lnTo>
                <a:lnTo>
                  <a:pt x="1092200" y="634898"/>
                </a:lnTo>
                <a:close/>
              </a:path>
              <a:path w="2159000" h="635635">
                <a:moveTo>
                  <a:pt x="2133600" y="385572"/>
                </a:moveTo>
                <a:lnTo>
                  <a:pt x="2133600" y="248412"/>
                </a:lnTo>
                <a:lnTo>
                  <a:pt x="2120900" y="240792"/>
                </a:lnTo>
                <a:lnTo>
                  <a:pt x="2120900" y="394716"/>
                </a:lnTo>
                <a:lnTo>
                  <a:pt x="2133600" y="385572"/>
                </a:lnTo>
                <a:close/>
              </a:path>
              <a:path w="2159000" h="635635">
                <a:moveTo>
                  <a:pt x="2146300" y="361188"/>
                </a:moveTo>
                <a:lnTo>
                  <a:pt x="2146300" y="272796"/>
                </a:lnTo>
                <a:lnTo>
                  <a:pt x="2133600" y="265176"/>
                </a:lnTo>
                <a:lnTo>
                  <a:pt x="2133600" y="370332"/>
                </a:lnTo>
                <a:lnTo>
                  <a:pt x="2146300" y="361188"/>
                </a:lnTo>
                <a:close/>
              </a:path>
              <a:path w="2159000" h="635635">
                <a:moveTo>
                  <a:pt x="2159000" y="326136"/>
                </a:moveTo>
                <a:lnTo>
                  <a:pt x="2159000" y="316992"/>
                </a:lnTo>
                <a:lnTo>
                  <a:pt x="2146300" y="307848"/>
                </a:lnTo>
                <a:lnTo>
                  <a:pt x="2146300" y="344424"/>
                </a:lnTo>
                <a:lnTo>
                  <a:pt x="2159000" y="326136"/>
                </a:lnTo>
                <a:close/>
              </a:path>
            </a:pathLst>
          </a:custGeom>
          <a:solidFill>
            <a:srgbClr val="375d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9" name="object 5"/>
          <p:cNvSpPr/>
          <p:nvPr/>
        </p:nvSpPr>
        <p:spPr>
          <a:xfrm>
            <a:off x="4377960" y="1739880"/>
            <a:ext cx="844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Use</a:t>
            </a:r>
            <a:r>
              <a:rPr b="1" lang="en-IN" sz="1800" spc="-9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case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0" name="object 6" descr=""/>
          <p:cNvPicPr/>
          <p:nvPr/>
        </p:nvPicPr>
        <p:blipFill>
          <a:blip r:embed="rId3"/>
          <a:stretch/>
        </p:blipFill>
        <p:spPr>
          <a:xfrm>
            <a:off x="2133720" y="4038480"/>
            <a:ext cx="3810240" cy="2361960"/>
          </a:xfrm>
          <a:prstGeom prst="rect">
            <a:avLst/>
          </a:prstGeom>
          <a:ln w="0">
            <a:noFill/>
          </a:ln>
        </p:spPr>
      </p:pic>
      <p:sp>
        <p:nvSpPr>
          <p:cNvPr id="1512" name="PlaceHolder 2"/>
          <p:cNvSpPr>
            <a:spLocks noGrp="1"/>
          </p:cNvSpPr>
          <p:nvPr>
            <p:ph type="sldNum" idx="30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993240" y="299880"/>
            <a:ext cx="6806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Geeralization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vs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Extend vs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Include </a:t>
            </a:r>
            <a:r>
              <a:rPr b="1" lang="en-IN" sz="3600" spc="-8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(Example)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5" name="object 4" descr=""/>
          <p:cNvPicPr/>
          <p:nvPr/>
        </p:nvPicPr>
        <p:blipFill>
          <a:blip r:embed="rId2"/>
          <a:stretch/>
        </p:blipFill>
        <p:spPr>
          <a:xfrm>
            <a:off x="457200" y="3300840"/>
            <a:ext cx="9143640" cy="1171440"/>
          </a:xfrm>
          <a:prstGeom prst="rect">
            <a:avLst/>
          </a:prstGeom>
          <a:ln w="0">
            <a:noFill/>
          </a:ln>
        </p:spPr>
      </p:pic>
      <p:sp>
        <p:nvSpPr>
          <p:cNvPr id="1517" name="PlaceHolder 3"/>
          <p:cNvSpPr>
            <a:spLocks noGrp="1"/>
          </p:cNvSpPr>
          <p:nvPr>
            <p:ph type="sldNum" idx="30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19" name="PlaceHolder 1"/>
          <p:cNvSpPr>
            <a:spLocks noGrp="1"/>
          </p:cNvSpPr>
          <p:nvPr>
            <p:ph type="title"/>
          </p:nvPr>
        </p:nvSpPr>
        <p:spPr>
          <a:xfrm>
            <a:off x="4042800" y="574200"/>
            <a:ext cx="1972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Re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3600" spc="-66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enc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1" name="PlaceHolder 3"/>
          <p:cNvSpPr>
            <a:spLocks noGrp="1"/>
          </p:cNvSpPr>
          <p:nvPr>
            <p:ph type="sldNum" idx="30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2" name="object 4"/>
          <p:cNvSpPr/>
          <p:nvPr/>
        </p:nvSpPr>
        <p:spPr>
          <a:xfrm>
            <a:off x="993240" y="1697400"/>
            <a:ext cx="8071200" cy="8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256040"/>
                <a:tab algn="l" pos="2145600"/>
                <a:tab algn="l" pos="4349880"/>
                <a:tab algn="l" pos="4807080"/>
                <a:tab algn="l" pos="624852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aji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dam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ft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eer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,  4th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edition,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PHI,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2014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object 2" descr=""/>
          <p:cNvPicPr/>
          <p:nvPr/>
        </p:nvPicPr>
        <p:blipFill>
          <a:blip r:embed="rId1"/>
          <a:stretch/>
        </p:blipFill>
        <p:spPr>
          <a:xfrm>
            <a:off x="8001000" y="457200"/>
            <a:ext cx="1599840" cy="770760"/>
          </a:xfrm>
          <a:prstGeom prst="rect">
            <a:avLst/>
          </a:prstGeom>
          <a:ln w="0">
            <a:noFill/>
          </a:ln>
        </p:spPr>
      </p:pic>
      <p:sp>
        <p:nvSpPr>
          <p:cNvPr id="1524" name="PlaceHolder 1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847040"/>
          </a:xfrm>
          <a:prstGeom prst="rect">
            <a:avLst/>
          </a:prstGeom>
          <a:noFill/>
          <a:ln w="0">
            <a:noFill/>
          </a:ln>
        </p:spPr>
        <p:txBody>
          <a:bodyPr lIns="0" rIns="0" tIns="429480" bIns="0" anchor="t">
            <a:noAutofit/>
          </a:bodyPr>
          <a:p>
            <a:pPr marL="3666960" indent="-3290040">
              <a:lnSpc>
                <a:spcPts val="4241"/>
              </a:lnSpc>
              <a:spcBef>
                <a:spcPts val="306"/>
              </a:spcBef>
              <a:buNone/>
              <a:tabLst>
                <a:tab algn="l" pos="0"/>
              </a:tabLst>
            </a:pPr>
            <a:r>
              <a:rPr b="0" lang="en-IN" sz="3600" spc="-1" strike="noStrike">
                <a:solidFill>
                  <a:srgbClr val="0000cc"/>
                </a:solidFill>
                <a:latin typeface="Times New Roman"/>
              </a:rPr>
              <a:t>CS205</a:t>
            </a:r>
            <a:r>
              <a:rPr b="0" lang="en-IN" sz="3600" spc="-9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Object</a:t>
            </a:r>
            <a:r>
              <a:rPr b="0" lang="en-IN" sz="3600" spc="-66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Oriented</a:t>
            </a:r>
            <a:r>
              <a:rPr b="0" lang="en-IN" sz="3600" spc="-5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Programming</a:t>
            </a:r>
            <a:r>
              <a:rPr b="0" lang="en-IN" sz="3600" spc="-5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15" strike="noStrike">
                <a:solidFill>
                  <a:srgbClr val="0000cc"/>
                </a:solidFill>
                <a:latin typeface="Times New Roman"/>
              </a:rPr>
              <a:t>in </a:t>
            </a:r>
            <a:r>
              <a:rPr b="0" lang="en-IN" sz="3600" spc="-88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32" strike="noStrike">
                <a:solidFill>
                  <a:srgbClr val="0000cc"/>
                </a:solidFill>
                <a:latin typeface="Times New Roman"/>
              </a:rPr>
              <a:t>Java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708840" indent="1049760">
              <a:lnSpc>
                <a:spcPts val="4241"/>
              </a:lnSpc>
              <a:spcBef>
                <a:spcPts val="130"/>
              </a:spcBef>
              <a:buNone/>
              <a:tabLst>
                <a:tab algn="l" pos="0"/>
              </a:tabLst>
            </a:pP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Module</a:t>
            </a:r>
            <a:r>
              <a:rPr b="0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1" strike="noStrike">
                <a:solidFill>
                  <a:schemeClr val="dk1"/>
                </a:solidFill>
                <a:latin typeface="Times New Roman"/>
              </a:rPr>
              <a:t>1</a:t>
            </a:r>
            <a:r>
              <a:rPr b="0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0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Introduction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Class </a:t>
            </a:r>
            <a:r>
              <a:rPr b="0" lang="en-IN" sz="3600" spc="-8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diagram,</a:t>
            </a:r>
            <a:r>
              <a:rPr b="0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0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15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9144000" y="0"/>
                </a:moveTo>
                <a:lnTo>
                  <a:pt x="0" y="0"/>
                </a:lnTo>
                <a:lnTo>
                  <a:pt x="0" y="3429000"/>
                </a:lnTo>
                <a:lnTo>
                  <a:pt x="9144000" y="3429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6" name="object 5"/>
          <p:cNvSpPr/>
          <p:nvPr/>
        </p:nvSpPr>
        <p:spPr>
          <a:xfrm>
            <a:off x="1907640" y="4290480"/>
            <a:ext cx="5712840" cy="16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413360"/>
              </a:tabLst>
            </a:pPr>
            <a:r>
              <a:rPr b="0" lang="en-IN" sz="2000" spc="-7" strike="noStrike">
                <a:solidFill>
                  <a:srgbClr val="888888"/>
                </a:solidFill>
                <a:latin typeface="Palatino Linotype"/>
              </a:rPr>
              <a:t>P</a:t>
            </a:r>
            <a:r>
              <a:rPr b="0" lang="en-IN" sz="2000" spc="-245" strike="noStrike">
                <a:solidFill>
                  <a:srgbClr val="888888"/>
                </a:solidFill>
                <a:latin typeface="Palatino Linotype"/>
              </a:rPr>
              <a:t> </a:t>
            </a:r>
            <a:r>
              <a:rPr b="0" lang="en-IN" sz="2000" spc="168" strike="noStrike">
                <a:solidFill>
                  <a:srgbClr val="888888"/>
                </a:solidFill>
                <a:latin typeface="Palatino Linotype"/>
              </a:rPr>
              <a:t>rep</a:t>
            </a:r>
            <a:r>
              <a:rPr b="0" lang="en-IN" sz="2000" spc="-242" strike="noStrike">
                <a:solidFill>
                  <a:srgbClr val="888888"/>
                </a:solidFill>
                <a:latin typeface="Palatino Linotype"/>
              </a:rPr>
              <a:t> </a:t>
            </a:r>
            <a:r>
              <a:rPr b="0" lang="en-IN" sz="2000" spc="188" strike="noStrike">
                <a:solidFill>
                  <a:srgbClr val="888888"/>
                </a:solidFill>
                <a:latin typeface="Palatino Linotype"/>
              </a:rPr>
              <a:t>ared</a:t>
            </a:r>
            <a:r>
              <a:rPr b="0" lang="en-IN" sz="2000" spc="188" strike="noStrike">
                <a:solidFill>
                  <a:srgbClr val="888888"/>
                </a:solidFill>
                <a:latin typeface="Palatino Linotype"/>
              </a:rPr>
              <a:t>	</a:t>
            </a:r>
            <a:r>
              <a:rPr b="0" lang="en-IN" sz="2000" spc="58" strike="noStrike">
                <a:solidFill>
                  <a:srgbClr val="888888"/>
                </a:solidFill>
                <a:latin typeface="Palatino Linotype"/>
              </a:rPr>
              <a:t>by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26320" algn="ctr">
              <a:lnSpc>
                <a:spcPct val="100000"/>
              </a:lnSpc>
              <a:spcBef>
                <a:spcPts val="34"/>
              </a:spcBef>
              <a:tabLst>
                <a:tab algn="l" pos="1413360"/>
              </a:tabLst>
            </a:pPr>
            <a:r>
              <a:rPr b="1" lang="en-IN" sz="2500" spc="-7" strike="noStrike">
                <a:solidFill>
                  <a:srgbClr val="888888"/>
                </a:solidFill>
                <a:latin typeface="Times New Roman"/>
              </a:rPr>
              <a:t>Renetha</a:t>
            </a:r>
            <a:r>
              <a:rPr b="1" lang="en-IN" sz="2500" spc="-145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1" lang="en-IN" sz="2500" spc="-26" strike="noStrike">
                <a:solidFill>
                  <a:srgbClr val="888888"/>
                </a:solidFill>
                <a:latin typeface="Times New Roman"/>
              </a:rPr>
              <a:t>J.B.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524520" algn="ctr">
              <a:lnSpc>
                <a:spcPct val="100000"/>
              </a:lnSpc>
              <a:spcBef>
                <a:spcPts val="14"/>
              </a:spcBef>
              <a:tabLst>
                <a:tab algn="l" pos="1413360"/>
              </a:tabLst>
            </a:pPr>
            <a:r>
              <a:rPr b="0" lang="en-IN" sz="2000" spc="-35" strike="noStrike">
                <a:solidFill>
                  <a:srgbClr val="888888"/>
                </a:solidFill>
                <a:latin typeface="Times New Roman"/>
              </a:rPr>
              <a:t>AP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25960" algn="ctr">
              <a:lnSpc>
                <a:spcPct val="100000"/>
              </a:lnSpc>
              <a:tabLst>
                <a:tab algn="l" pos="1413360"/>
              </a:tabLst>
            </a:pP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Dept.of</a:t>
            </a:r>
            <a:r>
              <a:rPr b="0" lang="en-IN" sz="2000" spc="-100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26" strike="noStrike">
                <a:solidFill>
                  <a:srgbClr val="888888"/>
                </a:solidFill>
                <a:latin typeface="Times New Roman"/>
              </a:rPr>
              <a:t>CSE,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26320" algn="ctr">
              <a:lnSpc>
                <a:spcPct val="100000"/>
              </a:lnSpc>
              <a:tabLst>
                <a:tab algn="l" pos="1413360"/>
              </a:tabLst>
            </a:pP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Lourdes</a:t>
            </a:r>
            <a:r>
              <a:rPr b="0" lang="en-IN" sz="2000" spc="-80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Matha</a:t>
            </a:r>
            <a:r>
              <a:rPr b="0" lang="en-IN" sz="2000" spc="-35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College</a:t>
            </a:r>
            <a:r>
              <a:rPr b="0" lang="en-IN" sz="2000" spc="-32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of</a:t>
            </a:r>
            <a:r>
              <a:rPr b="0" lang="en-IN" sz="2000" spc="-32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Science</a:t>
            </a:r>
            <a:r>
              <a:rPr b="0" lang="en-IN" sz="2000" spc="-46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88888"/>
                </a:solidFill>
                <a:latin typeface="Times New Roman"/>
              </a:rPr>
              <a:t>and</a:t>
            </a:r>
            <a:r>
              <a:rPr b="0" lang="en-IN" sz="2000" spc="-92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2000" spc="-32" strike="noStrike">
                <a:solidFill>
                  <a:srgbClr val="888888"/>
                </a:solidFill>
                <a:latin typeface="Times New Roman"/>
              </a:rPr>
              <a:t>Technology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8" name="object 7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4389120" y="547560"/>
            <a:ext cx="12448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92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opi</a:t>
            </a:r>
            <a:r>
              <a:rPr b="1" lang="en-IN" sz="3600" spc="-60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2" name="object 6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3" name="object 4"/>
          <p:cNvSpPr/>
          <p:nvPr/>
        </p:nvSpPr>
        <p:spPr>
          <a:xfrm>
            <a:off x="993600" y="1482480"/>
            <a:ext cx="4436280" cy="350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636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170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Introduction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89840" indent="-321840">
              <a:lnSpc>
                <a:spcPct val="100000"/>
              </a:lnSpc>
              <a:spcBef>
                <a:spcPts val="1981"/>
              </a:spcBef>
              <a:buClr>
                <a:srgbClr val="000000"/>
              </a:buClr>
              <a:buSzPct val="97000"/>
              <a:buFont typeface="Wingdings" charset="2"/>
              <a:buChar char=""/>
              <a:tabLst>
                <a:tab algn="l" pos="789840"/>
              </a:tabLst>
            </a:pP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UM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27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ag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ams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345680" indent="-42048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134604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247040" indent="-32256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124776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Interaction</a:t>
            </a:r>
            <a:r>
              <a:rPr b="0" lang="en-IN" sz="32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35" name="PlaceHolder 1"/>
          <p:cNvSpPr>
            <a:spLocks noGrp="1"/>
          </p:cNvSpPr>
          <p:nvPr>
            <p:ph type="title"/>
          </p:nvPr>
        </p:nvSpPr>
        <p:spPr>
          <a:xfrm>
            <a:off x="3612600" y="579240"/>
            <a:ext cx="2807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20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7" name="object 8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8" name="object 4"/>
          <p:cNvSpPr/>
          <p:nvPr/>
        </p:nvSpPr>
        <p:spPr>
          <a:xfrm>
            <a:off x="992880" y="1545120"/>
            <a:ext cx="8071920" cy="24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783720"/>
                <a:tab algn="l" pos="1630800"/>
                <a:tab algn="l" pos="2921760"/>
                <a:tab algn="l" pos="4357440"/>
                <a:tab algn="l" pos="4968360"/>
                <a:tab algn="l" pos="5926320"/>
                <a:tab algn="l" pos="7431480"/>
                <a:tab algn="l" pos="79120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cri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5" strike="noStrike">
                <a:solidFill>
                  <a:srgbClr val="c00000"/>
                </a:solidFill>
                <a:latin typeface="Times New Roman"/>
              </a:rPr>
              <a:t>s</a:t>
            </a:r>
            <a:r>
              <a:rPr b="1" lang="en-IN" sz="2600" spc="-21" strike="noStrike">
                <a:solidFill>
                  <a:srgbClr val="c00000"/>
                </a:solidFill>
                <a:latin typeface="Times New Roman"/>
              </a:rPr>
              <a:t>t</a:t>
            </a:r>
            <a:r>
              <a:rPr b="1" lang="en-IN" sz="2600" spc="-15" strike="noStrike">
                <a:solidFill>
                  <a:srgbClr val="c00000"/>
                </a:solidFill>
                <a:latin typeface="Times New Roman"/>
              </a:rPr>
              <a:t>a</a:t>
            </a:r>
            <a:r>
              <a:rPr b="1" lang="en-IN" sz="2600" spc="-21" strike="noStrike">
                <a:solidFill>
                  <a:srgbClr val="c00000"/>
                </a:solidFill>
                <a:latin typeface="Times New Roman"/>
              </a:rPr>
              <a:t>ti</a:t>
            </a:r>
            <a:r>
              <a:rPr b="1" lang="en-IN" sz="2600" spc="-7" strike="noStrike">
                <a:solidFill>
                  <a:srgbClr val="c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c00000"/>
                </a:solidFill>
                <a:latin typeface="Times New Roman"/>
              </a:rPr>
              <a:t>	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tructu</a:t>
            </a:r>
            <a:r>
              <a:rPr b="1" lang="en-IN" sz="2600" spc="-7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 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05840"/>
                <a:tab algn="l" pos="1839600"/>
                <a:tab algn="l" pos="3132000"/>
                <a:tab algn="l" pos="3543480"/>
                <a:tab algn="l" pos="3827880"/>
                <a:tab algn="l" pos="4881240"/>
                <a:tab algn="l" pos="6356880"/>
                <a:tab algn="l" pos="6640200"/>
                <a:tab algn="l" pos="7784640"/>
              </a:tabLst>
            </a:pP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tati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sys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ri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nu</a:t>
            </a:r>
            <a:r>
              <a:rPr b="0" lang="en-IN" sz="26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</a:t>
            </a:r>
            <a:r>
              <a:rPr b="0" lang="en-IN" sz="26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</a:t>
            </a:r>
            <a:r>
              <a:rPr b="0" lang="en-IN" sz="26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diagrams</a:t>
            </a:r>
            <a:r>
              <a:rPr b="0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and</a:t>
            </a:r>
            <a:r>
              <a:rPr b="0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their</a:t>
            </a:r>
            <a:r>
              <a:rPr b="0" lang="en-IN" sz="26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dependencies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9" name="object 5"/>
          <p:cNvSpPr/>
          <p:nvPr/>
        </p:nvSpPr>
        <p:spPr>
          <a:xfrm>
            <a:off x="993600" y="4350240"/>
            <a:ext cx="6427800" cy="26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constituents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are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7640">
              <a:lnSpc>
                <a:spcPct val="100000"/>
              </a:lnSpc>
              <a:spcBef>
                <a:spcPts val="2075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4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7640">
              <a:lnSpc>
                <a:spcPct val="150000"/>
              </a:lnSpc>
              <a:spcBef>
                <a:spcPts val="79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1710720"/>
                <a:tab algn="l" pos="3661560"/>
                <a:tab algn="l" pos="436356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their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relationships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—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generalisation,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association,</a:t>
            </a:r>
            <a:r>
              <a:rPr b="0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various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kinds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dependencies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0" name="object 6"/>
          <p:cNvSpPr/>
          <p:nvPr/>
        </p:nvSpPr>
        <p:spPr>
          <a:xfrm>
            <a:off x="7526520" y="5631120"/>
            <a:ext cx="15217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ggr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on,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42" name="PlaceHolder 1"/>
          <p:cNvSpPr>
            <a:spLocks noGrp="1"/>
          </p:cNvSpPr>
          <p:nvPr>
            <p:ph type="title"/>
          </p:nvPr>
        </p:nvSpPr>
        <p:spPr>
          <a:xfrm>
            <a:off x="2462040" y="579240"/>
            <a:ext cx="5092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36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CLASSES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3" name="object 5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5" name="object 4"/>
          <p:cNvSpPr/>
          <p:nvPr/>
        </p:nvSpPr>
        <p:spPr>
          <a:xfrm>
            <a:off x="840240" y="1099800"/>
            <a:ext cx="8015760" cy="36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44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group</a:t>
            </a:r>
            <a:r>
              <a:rPr b="0" lang="en-IN" sz="24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34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entities</a:t>
            </a:r>
            <a:r>
              <a:rPr b="0" lang="en-IN" sz="24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similar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features,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i.e.,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attributes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Operations.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54960"/>
                <a:tab algn="l" pos="355680"/>
              </a:tabLst>
            </a:pP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9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notation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consists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three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parts(compartments)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First</a:t>
            </a:r>
            <a:r>
              <a:rPr b="0" lang="en-IN" sz="2400" spc="-4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compartment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400" spc="-15" strike="noStrike">
                <a:solidFill>
                  <a:srgbClr val="ff0000"/>
                </a:solidFill>
                <a:latin typeface="Times New Roman"/>
              </a:rPr>
              <a:t>mandatory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Name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2004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Second</a:t>
            </a:r>
            <a:r>
              <a:rPr b="0" lang="en-IN" sz="2400" spc="-9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compartment(optional)-</a:t>
            </a:r>
            <a:r>
              <a:rPr b="0" lang="en-IN" sz="240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Attributes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189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757440"/>
              </a:tabLst>
            </a:pP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Third</a:t>
            </a:r>
            <a:r>
              <a:rPr b="0" lang="en-IN" sz="2200" spc="12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compartment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(optional)-</a:t>
            </a:r>
            <a:r>
              <a:rPr b="1" lang="en-IN" sz="2200" spc="-21" strike="noStrike">
                <a:solidFill>
                  <a:srgbClr val="000000"/>
                </a:solidFill>
                <a:latin typeface="Times New Roman"/>
              </a:rPr>
              <a:t>Operations-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47" name="PlaceHolder 1"/>
          <p:cNvSpPr>
            <a:spLocks noGrp="1"/>
          </p:cNvSpPr>
          <p:nvPr>
            <p:ph type="title"/>
          </p:nvPr>
        </p:nvSpPr>
        <p:spPr>
          <a:xfrm>
            <a:off x="2462040" y="579240"/>
            <a:ext cx="5092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36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CLASSES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8" name="object 5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0" name="object 4"/>
          <p:cNvSpPr/>
          <p:nvPr/>
        </p:nvSpPr>
        <p:spPr>
          <a:xfrm>
            <a:off x="840240" y="1087920"/>
            <a:ext cx="806148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44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92960"/>
                <a:tab algn="l" pos="4745880"/>
                <a:tab algn="l" pos="5631120"/>
                <a:tab algn="l" pos="6588720"/>
                <a:tab algn="l" pos="7343280"/>
              </a:tabLst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Fir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artme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600" spc="-21" strike="noStrike">
                <a:solidFill>
                  <a:srgbClr val="ff0000"/>
                </a:solidFill>
                <a:latin typeface="Times New Roman"/>
              </a:rPr>
              <a:t>mandat</a:t>
            </a:r>
            <a:r>
              <a:rPr b="1" lang="en-IN" sz="2600" spc="-15" strike="noStrike">
                <a:solidFill>
                  <a:srgbClr val="ff0000"/>
                </a:solidFill>
                <a:latin typeface="Times New Roman"/>
              </a:rPr>
              <a:t>o</a:t>
            </a:r>
            <a:r>
              <a:rPr b="1" lang="en-IN" sz="2600" spc="-21" strike="noStrike">
                <a:solidFill>
                  <a:srgbClr val="ff0000"/>
                </a:solidFill>
                <a:latin typeface="Times New Roman"/>
              </a:rPr>
              <a:t>ry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Nam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name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written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here.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354960"/>
                <a:tab algn="l" pos="355680"/>
                <a:tab algn="l" pos="1092960"/>
                <a:tab algn="l" pos="4745880"/>
                <a:tab algn="l" pos="5631120"/>
                <a:tab algn="l" pos="6588720"/>
                <a:tab algn="l" pos="734328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following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properties:-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2100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bold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5" strike="noStrike">
                <a:solidFill>
                  <a:srgbClr val="000000"/>
                </a:solidFill>
                <a:latin typeface="Times New Roman"/>
              </a:rPr>
              <a:t>centered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2004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mixed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convention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starts</a:t>
            </a:r>
            <a:r>
              <a:rPr b="0" lang="en-IN" sz="2400" spc="-7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with</a:t>
            </a:r>
            <a:r>
              <a:rPr b="0" lang="en-IN" sz="24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uppercase</a:t>
            </a:r>
            <a:r>
              <a:rPr b="0" lang="en-IN" sz="2400" spc="-7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letter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2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1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names</a:t>
            </a:r>
            <a:r>
              <a:rPr b="0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written</a:t>
            </a:r>
            <a:r>
              <a:rPr b="0" lang="en-IN" sz="26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6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mixed</a:t>
            </a:r>
            <a:r>
              <a:rPr b="0" lang="en-IN" sz="26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6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convention,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starts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small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letter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2"/>
          <p:cNvSpPr/>
          <p:nvPr/>
        </p:nvSpPr>
        <p:spPr>
          <a:xfrm>
            <a:off x="993240" y="747720"/>
            <a:ext cx="32425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Function</a:t>
            </a:r>
            <a:r>
              <a:rPr b="1" lang="en-IN" sz="2400" spc="-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Oriented</a:t>
            </a:r>
            <a:r>
              <a:rPr b="1" lang="en-IN" sz="24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Design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object 3"/>
          <p:cNvSpPr/>
          <p:nvPr/>
        </p:nvSpPr>
        <p:spPr>
          <a:xfrm>
            <a:off x="908280" y="1299960"/>
            <a:ext cx="4053600" cy="2585880"/>
          </a:xfrm>
          <a:custGeom>
            <a:avLst/>
            <a:gdLst>
              <a:gd name="textAreaLeft" fmla="*/ 0 w 4053600"/>
              <a:gd name="textAreaRight" fmla="*/ 4053960 w 4053600"/>
              <a:gd name="textAreaTop" fmla="*/ 0 h 2585880"/>
              <a:gd name="textAreaBottom" fmla="*/ 2586240 h 2585880"/>
            </a:gdLst>
            <a:ahLst/>
            <a:rect l="textAreaLeft" t="textAreaTop" r="textAreaRight" b="textAreaBottom"/>
            <a:pathLst>
              <a:path w="4053840" h="2586354">
                <a:moveTo>
                  <a:pt x="4053840" y="2586227"/>
                </a:moveTo>
                <a:lnTo>
                  <a:pt x="4053840" y="3048"/>
                </a:lnTo>
                <a:lnTo>
                  <a:pt x="4050792" y="0"/>
                </a:lnTo>
                <a:lnTo>
                  <a:pt x="3048" y="0"/>
                </a:lnTo>
                <a:lnTo>
                  <a:pt x="0" y="3048"/>
                </a:lnTo>
                <a:lnTo>
                  <a:pt x="0" y="2586227"/>
                </a:lnTo>
                <a:lnTo>
                  <a:pt x="6096" y="2586227"/>
                </a:lnTo>
                <a:lnTo>
                  <a:pt x="6096" y="12192"/>
                </a:lnTo>
                <a:lnTo>
                  <a:pt x="13716" y="6096"/>
                </a:lnTo>
                <a:lnTo>
                  <a:pt x="13716" y="12192"/>
                </a:lnTo>
                <a:lnTo>
                  <a:pt x="4040124" y="12192"/>
                </a:lnTo>
                <a:lnTo>
                  <a:pt x="4040124" y="6096"/>
                </a:lnTo>
                <a:lnTo>
                  <a:pt x="4046220" y="12192"/>
                </a:lnTo>
                <a:lnTo>
                  <a:pt x="4046220" y="2586227"/>
                </a:lnTo>
                <a:lnTo>
                  <a:pt x="4053840" y="2586227"/>
                </a:lnTo>
                <a:close/>
              </a:path>
              <a:path w="4053840" h="2586354">
                <a:moveTo>
                  <a:pt x="13716" y="12192"/>
                </a:moveTo>
                <a:lnTo>
                  <a:pt x="13716" y="6096"/>
                </a:lnTo>
                <a:lnTo>
                  <a:pt x="6096" y="12192"/>
                </a:lnTo>
                <a:lnTo>
                  <a:pt x="13716" y="12192"/>
                </a:lnTo>
                <a:close/>
              </a:path>
              <a:path w="4053840" h="2586354">
                <a:moveTo>
                  <a:pt x="13716" y="2586227"/>
                </a:moveTo>
                <a:lnTo>
                  <a:pt x="13716" y="12192"/>
                </a:lnTo>
                <a:lnTo>
                  <a:pt x="6096" y="12192"/>
                </a:lnTo>
                <a:lnTo>
                  <a:pt x="6096" y="2586227"/>
                </a:lnTo>
                <a:lnTo>
                  <a:pt x="13716" y="2586227"/>
                </a:lnTo>
                <a:close/>
              </a:path>
              <a:path w="4053840" h="2586354">
                <a:moveTo>
                  <a:pt x="4046220" y="12192"/>
                </a:moveTo>
                <a:lnTo>
                  <a:pt x="4040124" y="6096"/>
                </a:lnTo>
                <a:lnTo>
                  <a:pt x="4040124" y="12192"/>
                </a:lnTo>
                <a:lnTo>
                  <a:pt x="4046220" y="12192"/>
                </a:lnTo>
                <a:close/>
              </a:path>
              <a:path w="4053840" h="2586354">
                <a:moveTo>
                  <a:pt x="4046220" y="2586227"/>
                </a:moveTo>
                <a:lnTo>
                  <a:pt x="4046220" y="12192"/>
                </a:lnTo>
                <a:lnTo>
                  <a:pt x="4040124" y="12192"/>
                </a:lnTo>
                <a:lnTo>
                  <a:pt x="4040124" y="2586227"/>
                </a:lnTo>
                <a:lnTo>
                  <a:pt x="4046220" y="2586227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object 4"/>
          <p:cNvSpPr/>
          <p:nvPr/>
        </p:nvSpPr>
        <p:spPr>
          <a:xfrm>
            <a:off x="1063080" y="1392480"/>
            <a:ext cx="381168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99240" indent="-38736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9996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basic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abstraction</a:t>
            </a:r>
            <a:r>
              <a:rPr b="0" lang="en-IN" sz="2500" spc="6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services(functions) </a:t>
            </a:r>
            <a:r>
              <a:rPr b="1" lang="en-IN" sz="2500" spc="-61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5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5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available</a:t>
            </a:r>
            <a:r>
              <a:rPr b="0" lang="en-IN" sz="25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5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object 5"/>
          <p:cNvSpPr/>
          <p:nvPr/>
        </p:nvSpPr>
        <p:spPr>
          <a:xfrm>
            <a:off x="1450440" y="2535480"/>
            <a:ext cx="342216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821520"/>
                <a:tab algn="l" pos="1242000"/>
                <a:tab algn="l" pos="1786320"/>
                <a:tab algn="l" pos="282708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ys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object 6"/>
          <p:cNvSpPr/>
          <p:nvPr/>
        </p:nvSpPr>
        <p:spPr>
          <a:xfrm>
            <a:off x="1450440" y="2916360"/>
            <a:ext cx="121428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563760"/>
              </a:tabLst>
            </a:pP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object 7"/>
          <p:cNvSpPr/>
          <p:nvPr/>
        </p:nvSpPr>
        <p:spPr>
          <a:xfrm>
            <a:off x="2928600" y="2916360"/>
            <a:ext cx="19454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93420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,di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sp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y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181120" y="709560"/>
            <a:ext cx="2947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400" spc="-7" strike="noStrike">
                <a:solidFill>
                  <a:schemeClr val="dk1"/>
                </a:solidFill>
                <a:latin typeface="Calibri"/>
              </a:rPr>
              <a:t>Object</a:t>
            </a:r>
            <a:r>
              <a:rPr b="1" lang="en-IN" sz="2400" spc="-32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Calibri"/>
              </a:rPr>
              <a:t>Oriented</a:t>
            </a:r>
            <a:r>
              <a:rPr b="1" lang="en-IN" sz="2400" spc="-2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Calibri"/>
              </a:rPr>
              <a:t>design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object 9"/>
          <p:cNvSpPr/>
          <p:nvPr/>
        </p:nvSpPr>
        <p:spPr>
          <a:xfrm>
            <a:off x="5023080" y="1310760"/>
            <a:ext cx="4055400" cy="2575080"/>
          </a:xfrm>
          <a:custGeom>
            <a:avLst/>
            <a:gdLst>
              <a:gd name="textAreaLeft" fmla="*/ 0 w 4055400"/>
              <a:gd name="textAreaRight" fmla="*/ 4055760 w 4055400"/>
              <a:gd name="textAreaTop" fmla="*/ 0 h 2575080"/>
              <a:gd name="textAreaBottom" fmla="*/ 2575440 h 2575080"/>
            </a:gdLst>
            <a:ahLst/>
            <a:rect l="textAreaLeft" t="textAreaTop" r="textAreaRight" b="textAreaBottom"/>
            <a:pathLst>
              <a:path w="4055745" h="2575560">
                <a:moveTo>
                  <a:pt x="4055364" y="2575559"/>
                </a:moveTo>
                <a:lnTo>
                  <a:pt x="4055364" y="1524"/>
                </a:lnTo>
                <a:lnTo>
                  <a:pt x="4052316" y="0"/>
                </a:lnTo>
                <a:lnTo>
                  <a:pt x="3048" y="0"/>
                </a:lnTo>
                <a:lnTo>
                  <a:pt x="0" y="1524"/>
                </a:lnTo>
                <a:lnTo>
                  <a:pt x="0" y="2575559"/>
                </a:lnTo>
                <a:lnTo>
                  <a:pt x="6096" y="2575559"/>
                </a:lnTo>
                <a:lnTo>
                  <a:pt x="6096" y="12192"/>
                </a:lnTo>
                <a:lnTo>
                  <a:pt x="13716" y="6096"/>
                </a:lnTo>
                <a:lnTo>
                  <a:pt x="13716" y="12192"/>
                </a:lnTo>
                <a:lnTo>
                  <a:pt x="4041648" y="12192"/>
                </a:lnTo>
                <a:lnTo>
                  <a:pt x="4041648" y="6096"/>
                </a:lnTo>
                <a:lnTo>
                  <a:pt x="4049268" y="12192"/>
                </a:lnTo>
                <a:lnTo>
                  <a:pt x="4049268" y="2575559"/>
                </a:lnTo>
                <a:lnTo>
                  <a:pt x="4055364" y="2575559"/>
                </a:lnTo>
                <a:close/>
              </a:path>
              <a:path w="4055745" h="2575560">
                <a:moveTo>
                  <a:pt x="13716" y="12192"/>
                </a:moveTo>
                <a:lnTo>
                  <a:pt x="13716" y="6096"/>
                </a:lnTo>
                <a:lnTo>
                  <a:pt x="6096" y="12192"/>
                </a:lnTo>
                <a:lnTo>
                  <a:pt x="13716" y="12192"/>
                </a:lnTo>
                <a:close/>
              </a:path>
              <a:path w="4055745" h="2575560">
                <a:moveTo>
                  <a:pt x="13716" y="2575559"/>
                </a:moveTo>
                <a:lnTo>
                  <a:pt x="13716" y="12192"/>
                </a:lnTo>
                <a:lnTo>
                  <a:pt x="6096" y="12192"/>
                </a:lnTo>
                <a:lnTo>
                  <a:pt x="6096" y="2575559"/>
                </a:lnTo>
                <a:lnTo>
                  <a:pt x="13716" y="2575559"/>
                </a:lnTo>
                <a:close/>
              </a:path>
              <a:path w="4055745" h="2575560">
                <a:moveTo>
                  <a:pt x="4049268" y="12192"/>
                </a:moveTo>
                <a:lnTo>
                  <a:pt x="4041648" y="6096"/>
                </a:lnTo>
                <a:lnTo>
                  <a:pt x="4041648" y="12192"/>
                </a:lnTo>
                <a:lnTo>
                  <a:pt x="4049268" y="12192"/>
                </a:lnTo>
                <a:close/>
              </a:path>
              <a:path w="4055745" h="2575560">
                <a:moveTo>
                  <a:pt x="4049268" y="2575559"/>
                </a:moveTo>
                <a:lnTo>
                  <a:pt x="4049268" y="12192"/>
                </a:lnTo>
                <a:lnTo>
                  <a:pt x="4041648" y="12192"/>
                </a:lnTo>
                <a:lnTo>
                  <a:pt x="4041648" y="2575559"/>
                </a:lnTo>
                <a:lnTo>
                  <a:pt x="4049268" y="257555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object 10"/>
          <p:cNvSpPr/>
          <p:nvPr/>
        </p:nvSpPr>
        <p:spPr>
          <a:xfrm>
            <a:off x="5177880" y="1401480"/>
            <a:ext cx="381204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99240" indent="-38736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99240"/>
                <a:tab algn="l" pos="399960"/>
                <a:tab algn="l" pos="1106640"/>
                <a:tab algn="l" pos="1976760"/>
                <a:tab algn="l" pos="2745000"/>
                <a:tab algn="l" pos="3534480"/>
                <a:tab algn="l" pos="3587760"/>
              </a:tabLst>
            </a:pP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bs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is 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real-world 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5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500" spc="9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500" spc="4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object 11"/>
          <p:cNvSpPr/>
          <p:nvPr/>
        </p:nvSpPr>
        <p:spPr>
          <a:xfrm>
            <a:off x="5565240" y="2544480"/>
            <a:ext cx="3424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545480"/>
                <a:tab algn="l" pos="2670120"/>
              </a:tabLst>
            </a:pP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500" spc="9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book,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ok-  register</a:t>
            </a:r>
            <a:r>
              <a:rPr b="0" lang="en-IN" sz="25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object 12"/>
          <p:cNvSpPr/>
          <p:nvPr/>
        </p:nvSpPr>
        <p:spPr>
          <a:xfrm>
            <a:off x="5177880" y="3370680"/>
            <a:ext cx="381096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99240" indent="-38736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99240"/>
                <a:tab algn="l" pos="39996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25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information</a:t>
            </a:r>
            <a:r>
              <a:rPr b="0" lang="en-IN" sz="25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exists</a:t>
            </a:r>
            <a:r>
              <a:rPr b="0" lang="en-IN" sz="25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in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2" name="object 13"/>
          <p:cNvGrpSpPr/>
          <p:nvPr/>
        </p:nvGrpSpPr>
        <p:grpSpPr>
          <a:xfrm>
            <a:off x="457200" y="3886200"/>
            <a:ext cx="9143640" cy="3428640"/>
            <a:chOff x="457200" y="3886200"/>
            <a:chExt cx="9143640" cy="3428640"/>
          </a:xfrm>
        </p:grpSpPr>
        <p:sp>
          <p:nvSpPr>
            <p:cNvPr id="193" name="object 14"/>
            <p:cNvSpPr/>
            <p:nvPr/>
          </p:nvSpPr>
          <p:spPr>
            <a:xfrm>
              <a:off x="457200" y="3886200"/>
              <a:ext cx="9143640" cy="3428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3428640"/>
                <a:gd name="textAreaBottom" fmla="*/ 3429000 h 3428640"/>
              </a:gdLst>
              <a:ahLst/>
              <a:rect l="textAreaLeft" t="textAreaTop" r="textAreaRight" b="textAreaBottom"/>
              <a:pathLst>
                <a:path w="9144000" h="3429000">
                  <a:moveTo>
                    <a:pt x="0" y="0"/>
                  </a:moveTo>
                  <a:lnTo>
                    <a:pt x="0" y="3428999"/>
                  </a:lnTo>
                  <a:lnTo>
                    <a:pt x="9143999" y="3428999"/>
                  </a:lnTo>
                  <a:lnTo>
                    <a:pt x="9143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4" name="object 15"/>
            <p:cNvSpPr/>
            <p:nvPr/>
          </p:nvSpPr>
          <p:spPr>
            <a:xfrm>
              <a:off x="908280" y="3886200"/>
              <a:ext cx="4053600" cy="3354480"/>
            </a:xfrm>
            <a:custGeom>
              <a:avLst/>
              <a:gdLst>
                <a:gd name="textAreaLeft" fmla="*/ 0 w 4053600"/>
                <a:gd name="textAreaRight" fmla="*/ 4053960 w 4053600"/>
                <a:gd name="textAreaTop" fmla="*/ 0 h 3354480"/>
                <a:gd name="textAreaBottom" fmla="*/ 3354840 h 3354480"/>
              </a:gdLst>
              <a:ahLst/>
              <a:rect l="textAreaLeft" t="textAreaTop" r="textAreaRight" b="textAreaBottom"/>
              <a:pathLst>
                <a:path w="4053840" h="3354705">
                  <a:moveTo>
                    <a:pt x="13716" y="3340608"/>
                  </a:moveTo>
                  <a:lnTo>
                    <a:pt x="13716" y="0"/>
                  </a:lnTo>
                  <a:lnTo>
                    <a:pt x="0" y="0"/>
                  </a:lnTo>
                  <a:lnTo>
                    <a:pt x="0" y="3351276"/>
                  </a:lnTo>
                  <a:lnTo>
                    <a:pt x="3048" y="3354324"/>
                  </a:lnTo>
                  <a:lnTo>
                    <a:pt x="6096" y="3354324"/>
                  </a:lnTo>
                  <a:lnTo>
                    <a:pt x="6096" y="3340608"/>
                  </a:lnTo>
                  <a:lnTo>
                    <a:pt x="13716" y="3340608"/>
                  </a:lnTo>
                  <a:close/>
                </a:path>
                <a:path w="4053840" h="3354705">
                  <a:moveTo>
                    <a:pt x="4046220" y="3340608"/>
                  </a:moveTo>
                  <a:lnTo>
                    <a:pt x="6096" y="3340608"/>
                  </a:lnTo>
                  <a:lnTo>
                    <a:pt x="13716" y="3346704"/>
                  </a:lnTo>
                  <a:lnTo>
                    <a:pt x="13716" y="3354324"/>
                  </a:lnTo>
                  <a:lnTo>
                    <a:pt x="4040124" y="3354324"/>
                  </a:lnTo>
                  <a:lnTo>
                    <a:pt x="4040124" y="3346704"/>
                  </a:lnTo>
                  <a:lnTo>
                    <a:pt x="4046220" y="3340608"/>
                  </a:lnTo>
                  <a:close/>
                </a:path>
                <a:path w="4053840" h="3354705">
                  <a:moveTo>
                    <a:pt x="13716" y="3354324"/>
                  </a:moveTo>
                  <a:lnTo>
                    <a:pt x="13716" y="3346704"/>
                  </a:lnTo>
                  <a:lnTo>
                    <a:pt x="6096" y="3340608"/>
                  </a:lnTo>
                  <a:lnTo>
                    <a:pt x="6096" y="3354324"/>
                  </a:lnTo>
                  <a:lnTo>
                    <a:pt x="13716" y="3354324"/>
                  </a:lnTo>
                  <a:close/>
                </a:path>
                <a:path w="4053840" h="3354705">
                  <a:moveTo>
                    <a:pt x="4053840" y="3351276"/>
                  </a:moveTo>
                  <a:lnTo>
                    <a:pt x="4053840" y="0"/>
                  </a:lnTo>
                  <a:lnTo>
                    <a:pt x="4040124" y="0"/>
                  </a:lnTo>
                  <a:lnTo>
                    <a:pt x="4040124" y="3340608"/>
                  </a:lnTo>
                  <a:lnTo>
                    <a:pt x="4046220" y="3340608"/>
                  </a:lnTo>
                  <a:lnTo>
                    <a:pt x="4046220" y="3354324"/>
                  </a:lnTo>
                  <a:lnTo>
                    <a:pt x="4050792" y="3354324"/>
                  </a:lnTo>
                  <a:lnTo>
                    <a:pt x="4053840" y="3351276"/>
                  </a:lnTo>
                  <a:close/>
                </a:path>
                <a:path w="4053840" h="3354705">
                  <a:moveTo>
                    <a:pt x="4046220" y="3354324"/>
                  </a:moveTo>
                  <a:lnTo>
                    <a:pt x="4046220" y="3340608"/>
                  </a:lnTo>
                  <a:lnTo>
                    <a:pt x="4040124" y="3346704"/>
                  </a:lnTo>
                  <a:lnTo>
                    <a:pt x="4040124" y="3354324"/>
                  </a:lnTo>
                  <a:lnTo>
                    <a:pt x="4046220" y="3354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95" name="object 16"/>
          <p:cNvSpPr/>
          <p:nvPr/>
        </p:nvSpPr>
        <p:spPr>
          <a:xfrm>
            <a:off x="1063080" y="3297600"/>
            <a:ext cx="381024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99240" algn="just">
              <a:lnSpc>
                <a:spcPct val="100000"/>
              </a:lnSpc>
              <a:spcBef>
                <a:spcPts val="96"/>
              </a:spcBef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5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details</a:t>
            </a:r>
            <a:r>
              <a:rPr b="0" lang="en-IN" sz="25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399240" indent="-38736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996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information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available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in a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centralised </a:t>
            </a:r>
            <a:r>
              <a:rPr b="1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shared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store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object 17"/>
          <p:cNvSpPr/>
          <p:nvPr/>
        </p:nvSpPr>
        <p:spPr>
          <a:xfrm>
            <a:off x="3806280" y="4821480"/>
            <a:ext cx="106632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14280" indent="-30240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d  g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oup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object 18"/>
          <p:cNvSpPr/>
          <p:nvPr/>
        </p:nvSpPr>
        <p:spPr>
          <a:xfrm>
            <a:off x="2884320" y="5583600"/>
            <a:ext cx="117504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756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together 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ig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r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object 19"/>
          <p:cNvSpPr/>
          <p:nvPr/>
        </p:nvSpPr>
        <p:spPr>
          <a:xfrm>
            <a:off x="4195080" y="5583600"/>
            <a:ext cx="67788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5720" indent="-3348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y  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l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object 20"/>
          <p:cNvSpPr/>
          <p:nvPr/>
        </p:nvSpPr>
        <p:spPr>
          <a:xfrm>
            <a:off x="1063080" y="4821480"/>
            <a:ext cx="1771920" cy="19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99240" indent="-38736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Symbol" charset="2"/>
              <a:buChar char=""/>
              <a:tabLst>
                <a:tab algn="l" pos="399240"/>
                <a:tab algn="l" pos="39996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Function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hn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qu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  functions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constitute 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function)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object 21"/>
          <p:cNvSpPr/>
          <p:nvPr/>
        </p:nvSpPr>
        <p:spPr>
          <a:xfrm>
            <a:off x="5023080" y="3886200"/>
            <a:ext cx="4055400" cy="3363120"/>
          </a:xfrm>
          <a:custGeom>
            <a:avLst/>
            <a:gdLst>
              <a:gd name="textAreaLeft" fmla="*/ 0 w 4055400"/>
              <a:gd name="textAreaRight" fmla="*/ 4055760 w 4055400"/>
              <a:gd name="textAreaTop" fmla="*/ 0 h 3363120"/>
              <a:gd name="textAreaBottom" fmla="*/ 3363480 h 3363120"/>
            </a:gdLst>
            <a:ahLst/>
            <a:rect l="textAreaLeft" t="textAreaTop" r="textAreaRight" b="textAreaBottom"/>
            <a:pathLst>
              <a:path w="4055745" h="3363595">
                <a:moveTo>
                  <a:pt x="13716" y="3351276"/>
                </a:moveTo>
                <a:lnTo>
                  <a:pt x="13716" y="0"/>
                </a:lnTo>
                <a:lnTo>
                  <a:pt x="0" y="0"/>
                </a:lnTo>
                <a:lnTo>
                  <a:pt x="0" y="3360420"/>
                </a:lnTo>
                <a:lnTo>
                  <a:pt x="3048" y="3363468"/>
                </a:lnTo>
                <a:lnTo>
                  <a:pt x="6096" y="3363468"/>
                </a:lnTo>
                <a:lnTo>
                  <a:pt x="6096" y="3351276"/>
                </a:lnTo>
                <a:lnTo>
                  <a:pt x="13716" y="3351276"/>
                </a:lnTo>
                <a:close/>
              </a:path>
              <a:path w="4055745" h="3363595">
                <a:moveTo>
                  <a:pt x="4049268" y="3351276"/>
                </a:moveTo>
                <a:lnTo>
                  <a:pt x="6096" y="3351276"/>
                </a:lnTo>
                <a:lnTo>
                  <a:pt x="13716" y="3357372"/>
                </a:lnTo>
                <a:lnTo>
                  <a:pt x="13716" y="3363468"/>
                </a:lnTo>
                <a:lnTo>
                  <a:pt x="4041648" y="3363468"/>
                </a:lnTo>
                <a:lnTo>
                  <a:pt x="4041648" y="3357372"/>
                </a:lnTo>
                <a:lnTo>
                  <a:pt x="4049268" y="3351276"/>
                </a:lnTo>
                <a:close/>
              </a:path>
              <a:path w="4055745" h="3363595">
                <a:moveTo>
                  <a:pt x="13716" y="3363468"/>
                </a:moveTo>
                <a:lnTo>
                  <a:pt x="13716" y="3357372"/>
                </a:lnTo>
                <a:lnTo>
                  <a:pt x="6096" y="3351276"/>
                </a:lnTo>
                <a:lnTo>
                  <a:pt x="6096" y="3363468"/>
                </a:lnTo>
                <a:lnTo>
                  <a:pt x="13716" y="3363468"/>
                </a:lnTo>
                <a:close/>
              </a:path>
              <a:path w="4055745" h="3363595">
                <a:moveTo>
                  <a:pt x="4055364" y="3360420"/>
                </a:moveTo>
                <a:lnTo>
                  <a:pt x="4055364" y="0"/>
                </a:lnTo>
                <a:lnTo>
                  <a:pt x="4041648" y="0"/>
                </a:lnTo>
                <a:lnTo>
                  <a:pt x="4041648" y="3351276"/>
                </a:lnTo>
                <a:lnTo>
                  <a:pt x="4049268" y="3351276"/>
                </a:lnTo>
                <a:lnTo>
                  <a:pt x="4049268" y="3363468"/>
                </a:lnTo>
                <a:lnTo>
                  <a:pt x="4052316" y="3363468"/>
                </a:lnTo>
                <a:lnTo>
                  <a:pt x="4055364" y="3360420"/>
                </a:lnTo>
                <a:close/>
              </a:path>
              <a:path w="4055745" h="3363595">
                <a:moveTo>
                  <a:pt x="4049268" y="3363468"/>
                </a:moveTo>
                <a:lnTo>
                  <a:pt x="4049268" y="3351276"/>
                </a:lnTo>
                <a:lnTo>
                  <a:pt x="4041648" y="3357372"/>
                </a:lnTo>
                <a:lnTo>
                  <a:pt x="4041648" y="3363468"/>
                </a:lnTo>
                <a:lnTo>
                  <a:pt x="4049268" y="3363468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object 22"/>
          <p:cNvSpPr/>
          <p:nvPr/>
        </p:nvSpPr>
        <p:spPr>
          <a:xfrm>
            <a:off x="5565240" y="3751560"/>
            <a:ext cx="231480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910080"/>
                <a:tab algn="l" pos="203760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910080"/>
                <a:tab algn="l" pos="2037600"/>
              </a:tabLst>
            </a:pP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distributed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object 23"/>
          <p:cNvSpPr/>
          <p:nvPr/>
        </p:nvSpPr>
        <p:spPr>
          <a:xfrm>
            <a:off x="6938280" y="4513680"/>
            <a:ext cx="9241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obj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ts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object 24"/>
          <p:cNvSpPr/>
          <p:nvPr/>
        </p:nvSpPr>
        <p:spPr>
          <a:xfrm>
            <a:off x="5177880" y="4513680"/>
            <a:ext cx="1771920" cy="19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99240">
              <a:lnSpc>
                <a:spcPct val="100000"/>
              </a:lnSpc>
              <a:spcBef>
                <a:spcPts val="96"/>
              </a:spcBef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l  system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399240" indent="-38736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399240"/>
                <a:tab algn="l" pos="39996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hn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qu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object 25"/>
          <p:cNvSpPr/>
          <p:nvPr/>
        </p:nvSpPr>
        <p:spPr>
          <a:xfrm>
            <a:off x="7922880" y="3751560"/>
            <a:ext cx="1067040" cy="34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63080" indent="289440" algn="just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en-IN" sz="2500" spc="9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5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500" spc="-7" strike="noStrike">
                <a:solidFill>
                  <a:srgbClr val="000000"/>
                </a:solidFill>
                <a:latin typeface="Times New Roman"/>
              </a:rPr>
              <a:t>a 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among </a:t>
            </a:r>
            <a:r>
              <a:rPr b="0" lang="en-IN" sz="2500" spc="-61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500" spc="11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163080">
              <a:lnSpc>
                <a:spcPct val="100000"/>
              </a:lnSpc>
              <a:spcBef>
                <a:spcPts val="11"/>
              </a:spcBef>
              <a:tabLst>
                <a:tab algn="l" pos="0"/>
              </a:tabLst>
            </a:pP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14280" indent="-302400">
              <a:lnSpc>
                <a:spcPct val="100000"/>
              </a:lnSpc>
              <a:tabLst>
                <a:tab algn="l" pos="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d  g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oup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object 26"/>
          <p:cNvSpPr/>
          <p:nvPr/>
        </p:nvSpPr>
        <p:spPr>
          <a:xfrm>
            <a:off x="5565240" y="6037560"/>
            <a:ext cx="34243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350720"/>
                <a:tab algn="l" pos="2548080"/>
                <a:tab algn="l" pos="3021840"/>
              </a:tabLst>
            </a:pP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ons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og</a:t>
            </a:r>
            <a:r>
              <a:rPr b="0" lang="en-IN" sz="25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5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object 27"/>
          <p:cNvSpPr/>
          <p:nvPr/>
        </p:nvSpPr>
        <p:spPr>
          <a:xfrm>
            <a:off x="5882040" y="6799680"/>
            <a:ext cx="111996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erate</a:t>
            </a:r>
            <a:r>
              <a:rPr b="0" lang="en-IN" sz="25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on.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object 28"/>
          <p:cNvSpPr/>
          <p:nvPr/>
        </p:nvSpPr>
        <p:spPr>
          <a:xfrm>
            <a:off x="4218480" y="6718680"/>
            <a:ext cx="162000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8160">
              <a:lnSpc>
                <a:spcPct val="100000"/>
              </a:lnSpc>
              <a:spcBef>
                <a:spcPts val="96"/>
              </a:spcBef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Pre</a:t>
            </a:r>
            <a:r>
              <a:rPr b="0" lang="en-IN" sz="1200" spc="4" strike="noStrike">
                <a:solidFill>
                  <a:srgbClr val="888888"/>
                </a:solidFill>
                <a:latin typeface="Calibri"/>
              </a:rPr>
              <a:t>p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ared</a:t>
            </a:r>
            <a:r>
              <a:rPr b="0" lang="en-IN" sz="1200" spc="-72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1200" spc="4" strike="noStrike">
                <a:solidFill>
                  <a:srgbClr val="888888"/>
                </a:solidFill>
                <a:latin typeface="Calibri"/>
              </a:rPr>
              <a:t>b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y</a:t>
            </a:r>
            <a:r>
              <a:rPr b="0" lang="en-IN" sz="1200" spc="-41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1200" spc="-7" strike="noStrike">
                <a:solidFill>
                  <a:srgbClr val="888888"/>
                </a:solidFill>
                <a:latin typeface="Calibri"/>
              </a:rPr>
              <a:t>R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e</a:t>
            </a:r>
            <a:r>
              <a:rPr b="0" lang="en-IN" sz="1200" spc="4" strike="noStrike">
                <a:solidFill>
                  <a:srgbClr val="888888"/>
                </a:solidFill>
                <a:latin typeface="Calibri"/>
              </a:rPr>
              <a:t>n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e</a:t>
            </a:r>
            <a:r>
              <a:rPr b="0" lang="en-IN" sz="1200" spc="4" strike="noStrike">
                <a:solidFill>
                  <a:srgbClr val="888888"/>
                </a:solidFill>
                <a:latin typeface="Calibri"/>
              </a:rPr>
              <a:t>th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a</a:t>
            </a:r>
            <a:r>
              <a:rPr b="0" lang="en-IN" sz="1200" spc="-182" strike="noStrike">
                <a:solidFill>
                  <a:srgbClr val="888888"/>
                </a:solidFill>
                <a:latin typeface="Times New Roman"/>
              </a:rPr>
              <a:t> </a:t>
            </a:r>
            <a:r>
              <a:rPr b="0" lang="en-IN" sz="3750" spc="-1702" strike="noStrike" baseline="-14000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J</a:t>
            </a:r>
            <a:r>
              <a:rPr b="0" lang="en-IN" sz="1200" spc="-7" strike="noStrike">
                <a:solidFill>
                  <a:srgbClr val="888888"/>
                </a:solidFill>
                <a:latin typeface="Calibri"/>
              </a:rPr>
              <a:t>.</a:t>
            </a:r>
            <a:r>
              <a:rPr b="0" lang="en-IN" sz="1200" spc="-211" strike="noStrike">
                <a:solidFill>
                  <a:srgbClr val="888888"/>
                </a:solidFill>
                <a:latin typeface="Calibri"/>
              </a:rPr>
              <a:t>B</a:t>
            </a:r>
            <a:r>
              <a:rPr b="0" lang="en-IN" sz="3750" spc="-1577" strike="noStrike" baseline="-14000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.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object 29"/>
          <p:cNvSpPr/>
          <p:nvPr/>
        </p:nvSpPr>
        <p:spPr>
          <a:xfrm>
            <a:off x="5565240" y="6243120"/>
            <a:ext cx="3497760" cy="8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7200" bIns="0" anchor="t">
            <a:spAutoFit/>
          </a:bodyPr>
          <a:p>
            <a:pPr marL="12600">
              <a:lnSpc>
                <a:spcPct val="100000"/>
              </a:lnSpc>
              <a:spcBef>
                <a:spcPts val="1474"/>
              </a:spcBef>
              <a:tabLst>
                <a:tab algn="l" pos="905400"/>
                <a:tab algn="l" pos="1429560"/>
                <a:tab algn="l" pos="2075760"/>
                <a:tab algn="l" pos="2865240"/>
              </a:tabLst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basis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5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they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666"/>
              </a:spcBef>
              <a:tabLst>
                <a:tab algn="l" pos="905400"/>
                <a:tab algn="l" pos="1429560"/>
                <a:tab algn="l" pos="2075760"/>
                <a:tab algn="l" pos="2865240"/>
              </a:tabLst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52" name="PlaceHolder 1"/>
          <p:cNvSpPr>
            <a:spLocks noGrp="1"/>
          </p:cNvSpPr>
          <p:nvPr>
            <p:ph type="title"/>
          </p:nvPr>
        </p:nvSpPr>
        <p:spPr>
          <a:xfrm>
            <a:off x="993600" y="579240"/>
            <a:ext cx="5915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3600" spc="-11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3600" spc="-4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8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TTRIBUTES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53" name="object 4"/>
          <p:cNvGrpSpPr/>
          <p:nvPr/>
        </p:nvGrpSpPr>
        <p:grpSpPr>
          <a:xfrm>
            <a:off x="2514600" y="6320160"/>
            <a:ext cx="235440" cy="308520"/>
            <a:chOff x="2514600" y="6320160"/>
            <a:chExt cx="235440" cy="308520"/>
          </a:xfrm>
        </p:grpSpPr>
        <p:pic>
          <p:nvPicPr>
            <p:cNvPr id="1554" name="object 5" descr=""/>
            <p:cNvPicPr/>
            <p:nvPr/>
          </p:nvPicPr>
          <p:blipFill>
            <a:blip r:embed="rId2"/>
            <a:stretch/>
          </p:blipFill>
          <p:spPr>
            <a:xfrm>
              <a:off x="2514600" y="6521040"/>
              <a:ext cx="100080" cy="107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55" name="object 6"/>
            <p:cNvSpPr/>
            <p:nvPr/>
          </p:nvSpPr>
          <p:spPr>
            <a:xfrm>
              <a:off x="2534400" y="6320160"/>
              <a:ext cx="215640" cy="28404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284040"/>
                <a:gd name="textAreaBottom" fmla="*/ 284400 h 284040"/>
              </a:gdLst>
              <a:ahLst/>
              <a:rect l="textAreaLeft" t="textAreaTop" r="textAreaRight" b="textAreaBottom"/>
              <a:pathLst>
                <a:path w="215900" h="284479">
                  <a:moveTo>
                    <a:pt x="202095" y="0"/>
                  </a:moveTo>
                  <a:lnTo>
                    <a:pt x="1701" y="267627"/>
                  </a:lnTo>
                  <a:lnTo>
                    <a:pt x="0" y="284060"/>
                  </a:lnTo>
                  <a:lnTo>
                    <a:pt x="14516" y="278028"/>
                  </a:lnTo>
                  <a:lnTo>
                    <a:pt x="215773" y="10655"/>
                  </a:lnTo>
                  <a:lnTo>
                    <a:pt x="2020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56" name="object 7"/>
          <p:cNvSpPr/>
          <p:nvPr/>
        </p:nvSpPr>
        <p:spPr>
          <a:xfrm>
            <a:off x="2288880" y="6650280"/>
            <a:ext cx="83916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attribute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object 8"/>
          <p:cNvSpPr/>
          <p:nvPr/>
        </p:nvSpPr>
        <p:spPr>
          <a:xfrm>
            <a:off x="3576960" y="6166080"/>
            <a:ext cx="1604160" cy="463320"/>
          </a:xfrm>
          <a:custGeom>
            <a:avLst/>
            <a:gdLst>
              <a:gd name="textAreaLeft" fmla="*/ 0 w 1604160"/>
              <a:gd name="textAreaRight" fmla="*/ 1604520 w 1604160"/>
              <a:gd name="textAreaTop" fmla="*/ 0 h 463320"/>
              <a:gd name="textAreaBottom" fmla="*/ 463680 h 463320"/>
            </a:gdLst>
            <a:ahLst/>
            <a:rect l="textAreaLeft" t="textAreaTop" r="textAreaRight" b="textAreaBottom"/>
            <a:pathLst>
              <a:path w="1604645" h="463550">
                <a:moveTo>
                  <a:pt x="461632" y="463042"/>
                </a:moveTo>
                <a:lnTo>
                  <a:pt x="426593" y="364032"/>
                </a:lnTo>
                <a:lnTo>
                  <a:pt x="422021" y="362508"/>
                </a:lnTo>
                <a:lnTo>
                  <a:pt x="412877" y="365556"/>
                </a:lnTo>
                <a:lnTo>
                  <a:pt x="411353" y="370128"/>
                </a:lnTo>
                <a:lnTo>
                  <a:pt x="412877" y="373176"/>
                </a:lnTo>
                <a:lnTo>
                  <a:pt x="433247" y="429183"/>
                </a:lnTo>
                <a:lnTo>
                  <a:pt x="10668" y="76161"/>
                </a:lnTo>
                <a:lnTo>
                  <a:pt x="0" y="88341"/>
                </a:lnTo>
                <a:lnTo>
                  <a:pt x="422478" y="441286"/>
                </a:lnTo>
                <a:lnTo>
                  <a:pt x="364121" y="431050"/>
                </a:lnTo>
                <a:lnTo>
                  <a:pt x="359562" y="431050"/>
                </a:lnTo>
                <a:lnTo>
                  <a:pt x="356514" y="434098"/>
                </a:lnTo>
                <a:lnTo>
                  <a:pt x="354990" y="437146"/>
                </a:lnTo>
                <a:lnTo>
                  <a:pt x="354990" y="441718"/>
                </a:lnTo>
                <a:lnTo>
                  <a:pt x="358038" y="446290"/>
                </a:lnTo>
                <a:lnTo>
                  <a:pt x="362597" y="446290"/>
                </a:lnTo>
                <a:lnTo>
                  <a:pt x="461632" y="463042"/>
                </a:lnTo>
                <a:close/>
              </a:path>
              <a:path w="1604645" h="463550">
                <a:moveTo>
                  <a:pt x="1604276" y="418871"/>
                </a:moveTo>
                <a:lnTo>
                  <a:pt x="1540294" y="341185"/>
                </a:lnTo>
                <a:lnTo>
                  <a:pt x="1537246" y="338137"/>
                </a:lnTo>
                <a:lnTo>
                  <a:pt x="1532674" y="338137"/>
                </a:lnTo>
                <a:lnTo>
                  <a:pt x="1528102" y="339661"/>
                </a:lnTo>
                <a:lnTo>
                  <a:pt x="1525054" y="342709"/>
                </a:lnTo>
                <a:lnTo>
                  <a:pt x="1525054" y="348805"/>
                </a:lnTo>
                <a:lnTo>
                  <a:pt x="1528102" y="351853"/>
                </a:lnTo>
                <a:lnTo>
                  <a:pt x="1565783" y="396659"/>
                </a:lnTo>
                <a:lnTo>
                  <a:pt x="464680" y="0"/>
                </a:lnTo>
                <a:lnTo>
                  <a:pt x="460108" y="13703"/>
                </a:lnTo>
                <a:lnTo>
                  <a:pt x="1559674" y="411822"/>
                </a:lnTo>
                <a:lnTo>
                  <a:pt x="1502206" y="421919"/>
                </a:lnTo>
                <a:lnTo>
                  <a:pt x="1497634" y="423443"/>
                </a:lnTo>
                <a:lnTo>
                  <a:pt x="1494586" y="426491"/>
                </a:lnTo>
                <a:lnTo>
                  <a:pt x="1496110" y="431050"/>
                </a:lnTo>
                <a:lnTo>
                  <a:pt x="1496110" y="435622"/>
                </a:lnTo>
                <a:lnTo>
                  <a:pt x="1500682" y="438670"/>
                </a:lnTo>
                <a:lnTo>
                  <a:pt x="1505242" y="437146"/>
                </a:lnTo>
                <a:lnTo>
                  <a:pt x="1604276" y="418871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8" name="object 9"/>
          <p:cNvSpPr/>
          <p:nvPr/>
        </p:nvSpPr>
        <p:spPr>
          <a:xfrm>
            <a:off x="840240" y="1302840"/>
            <a:ext cx="8055360" cy="59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44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  <a:tab algn="l" pos="3564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Second</a:t>
            </a:r>
            <a:r>
              <a:rPr b="0" lang="en-IN" sz="28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compartment(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optional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)-</a:t>
            </a:r>
            <a:r>
              <a:rPr b="0" lang="en-IN" sz="28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Attributes</a:t>
            </a:r>
            <a:r>
              <a:rPr b="1" lang="en-IN" sz="28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property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757440" indent="-288360">
              <a:lnSpc>
                <a:spcPct val="150000"/>
              </a:lnSpc>
              <a:spcBef>
                <a:spcPts val="799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Attribute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names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written</a:t>
            </a:r>
            <a:r>
              <a:rPr b="0" lang="en-IN" sz="24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left-justified</a:t>
            </a:r>
            <a:r>
              <a:rPr b="1" lang="en-IN" sz="24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400" spc="2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plain</a:t>
            </a:r>
            <a:r>
              <a:rPr b="0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type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letters,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names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should</a:t>
            </a:r>
            <a:r>
              <a:rPr b="0" lang="en-IN" sz="24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begin</a:t>
            </a:r>
            <a:r>
              <a:rPr b="0" lang="en-IN" sz="2400" spc="-60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with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ower</a:t>
            </a:r>
            <a:r>
              <a:rPr b="1" lang="en-IN" sz="24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letter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757440"/>
              </a:tabLst>
            </a:pP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attribute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shown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after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colon.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50000"/>
              </a:lnSpc>
              <a:spcBef>
                <a:spcPts val="74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  <a:tab algn="l" pos="1372320"/>
                <a:tab algn="l" pos="2527200"/>
                <a:tab algn="l" pos="3327480"/>
                <a:tab algn="l" pos="3993480"/>
                <a:tab algn="l" pos="4423320"/>
                <a:tab algn="l" pos="5649120"/>
                <a:tab algn="l" pos="6094800"/>
                <a:tab algn="l" pos="6525360"/>
              </a:tabLst>
            </a:pP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ttribut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nam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ma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follow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initi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zat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ion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expression.</a:t>
            </a:r>
            <a:r>
              <a:rPr b="0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(initial</a:t>
            </a:r>
            <a:r>
              <a:rPr b="0" lang="en-IN" sz="24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value)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757440"/>
                <a:tab algn="l" pos="1372320"/>
                <a:tab algn="l" pos="2527200"/>
                <a:tab algn="l" pos="3327480"/>
                <a:tab algn="l" pos="3993480"/>
                <a:tab algn="l" pos="4423320"/>
                <a:tab algn="l" pos="5649120"/>
                <a:tab algn="l" pos="6094800"/>
                <a:tab algn="l" pos="6525360"/>
              </a:tabLst>
            </a:pP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  <a:p>
            <a:pPr lvl="2" marL="1156320" indent="-23004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11570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rollno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: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int=1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2800">
              <a:lnSpc>
                <a:spcPct val="100000"/>
              </a:lnSpc>
              <a:spcBef>
                <a:spcPts val="1230"/>
              </a:spcBef>
              <a:tabLst>
                <a:tab algn="l" pos="115704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Initial</a:t>
            </a:r>
            <a:r>
              <a:rPr b="0" lang="en-IN" sz="1800" spc="-10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26" strike="noStrike">
                <a:solidFill>
                  <a:srgbClr val="000000"/>
                </a:solidFill>
                <a:latin typeface="Arial MT"/>
              </a:rPr>
              <a:t>value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9" name="object 11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1" name="object 10"/>
          <p:cNvSpPr/>
          <p:nvPr/>
        </p:nvSpPr>
        <p:spPr>
          <a:xfrm>
            <a:off x="4041360" y="6726240"/>
            <a:ext cx="44532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3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n-IN" sz="1800" spc="-26" strike="noStrike">
                <a:solidFill>
                  <a:srgbClr val="000000"/>
                </a:solidFill>
                <a:latin typeface="Arial MT"/>
              </a:rPr>
              <a:t>ype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63" name="PlaceHolder 1"/>
          <p:cNvSpPr>
            <a:spLocks noGrp="1"/>
          </p:cNvSpPr>
          <p:nvPr>
            <p:ph type="title"/>
          </p:nvPr>
        </p:nvSpPr>
        <p:spPr>
          <a:xfrm>
            <a:off x="993600" y="582840"/>
            <a:ext cx="66074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Cl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di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agram-</a:t>
            </a:r>
            <a:r>
              <a:rPr b="1" lang="en-IN" sz="3200" spc="-40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262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TTR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B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TE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3200" spc="-26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co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ntd.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4" name="object 9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6" name="object 4"/>
          <p:cNvSpPr/>
          <p:nvPr/>
        </p:nvSpPr>
        <p:spPr>
          <a:xfrm>
            <a:off x="916560" y="1404360"/>
            <a:ext cx="649368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20960"/>
                <a:tab algn="l" pos="2631600"/>
                <a:tab algn="l" pos="3075480"/>
                <a:tab algn="l" pos="3553920"/>
                <a:tab algn="l" pos="4843080"/>
                <a:tab algn="l" pos="6117480"/>
              </a:tabLst>
            </a:pP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multipli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cit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tttribut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indi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the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attributes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per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instance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7" name="object 5"/>
          <p:cNvSpPr/>
          <p:nvPr/>
        </p:nvSpPr>
        <p:spPr>
          <a:xfrm>
            <a:off x="7585560" y="1587240"/>
            <a:ext cx="13946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13400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numb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8" name="object 6"/>
          <p:cNvSpPr/>
          <p:nvPr/>
        </p:nvSpPr>
        <p:spPr>
          <a:xfrm>
            <a:off x="1830960" y="2631240"/>
            <a:ext cx="2345400" cy="16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5920" bIns="0" anchor="t">
            <a:spAutoFit/>
          </a:bodyPr>
          <a:p>
            <a:pPr marL="241920" indent="-229320">
              <a:lnSpc>
                <a:spcPct val="100000"/>
              </a:lnSpc>
              <a:spcBef>
                <a:spcPts val="1621"/>
              </a:spcBef>
              <a:buClr>
                <a:srgbClr val="000000"/>
              </a:buClr>
              <a:buFont typeface="Arial MT"/>
              <a:buChar char="•"/>
              <a:tabLst>
                <a:tab algn="l" pos="2426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mark[3]:int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41200" indent="-228600">
              <a:lnSpc>
                <a:spcPct val="150000"/>
              </a:lnSpc>
              <a:spcBef>
                <a:spcPts val="74"/>
              </a:spcBef>
              <a:buClr>
                <a:srgbClr val="000000"/>
              </a:buClr>
              <a:buFont typeface="Arial MT"/>
              <a:buChar char="•"/>
              <a:tabLst>
                <a:tab algn="l" pos="241200"/>
                <a:tab algn="l" pos="1071360"/>
                <a:tab algn="l" pos="1934280"/>
              </a:tabLst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ma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has 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mark[2].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9" name="object 7"/>
          <p:cNvSpPr/>
          <p:nvPr/>
        </p:nvSpPr>
        <p:spPr>
          <a:xfrm>
            <a:off x="4396680" y="3445920"/>
            <a:ext cx="45907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857160"/>
                <a:tab algn="l" pos="2226960"/>
                <a:tab algn="l" pos="450144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thr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ttribut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rk[0],m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rk[1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]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0" name="object 8"/>
          <p:cNvSpPr/>
          <p:nvPr/>
        </p:nvSpPr>
        <p:spPr>
          <a:xfrm>
            <a:off x="1373760" y="4423320"/>
            <a:ext cx="7570080" cy="16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5920" bIns="0" anchor="t">
            <a:spAutoFit/>
          </a:bodyPr>
          <a:p>
            <a:pPr marL="698400" indent="-230040">
              <a:lnSpc>
                <a:spcPct val="100000"/>
              </a:lnSpc>
              <a:spcBef>
                <a:spcPts val="1621"/>
              </a:spcBef>
              <a:buClr>
                <a:srgbClr val="000000"/>
              </a:buClr>
              <a:buFont typeface="Arial MT"/>
              <a:buChar char="•"/>
              <a:tabLst>
                <a:tab algn="l" pos="69912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i.e.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mark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attribute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take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3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mark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values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00240" indent="-288360">
              <a:lnSpc>
                <a:spcPct val="150000"/>
              </a:lnSpc>
              <a:spcBef>
                <a:spcPts val="74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19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attribute</a:t>
            </a:r>
            <a:r>
              <a:rPr b="0" lang="en-IN" sz="24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without</a:t>
            </a:r>
            <a:r>
              <a:rPr b="0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square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brackets</a:t>
            </a:r>
            <a:r>
              <a:rPr b="0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[]</a:t>
            </a:r>
            <a:r>
              <a:rPr b="0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0" lang="en-IN" sz="24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hold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exactly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value.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993600" y="471240"/>
            <a:ext cx="6044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36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OPERATIONS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3" name="object 4"/>
          <p:cNvSpPr/>
          <p:nvPr/>
        </p:nvSpPr>
        <p:spPr>
          <a:xfrm>
            <a:off x="840960" y="982080"/>
            <a:ext cx="8062920" cy="62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19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Third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compartment(optional)-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Operations-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spcBef>
                <a:spcPts val="1006"/>
              </a:spcBef>
              <a:buClr>
                <a:srgbClr val="000000"/>
              </a:buClr>
              <a:buFont typeface="Arial MT"/>
              <a:buChar char="–"/>
              <a:tabLst>
                <a:tab algn="l" pos="755640"/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operation</a:t>
            </a:r>
            <a:r>
              <a:rPr b="0" lang="en-IN" sz="22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names</a:t>
            </a:r>
            <a:r>
              <a:rPr b="0" lang="en-IN" sz="22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2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left</a:t>
            </a:r>
            <a:r>
              <a:rPr b="1" lang="en-IN" sz="22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justified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2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plain</a:t>
            </a:r>
            <a:r>
              <a:rPr b="0" lang="en-IN" sz="22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type,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2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always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begin</a:t>
            </a:r>
            <a:r>
              <a:rPr b="0" lang="en-IN" sz="2200" spc="-8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with</a:t>
            </a:r>
            <a:r>
              <a:rPr b="0" lang="en-IN" sz="2200" spc="-4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2200" spc="-5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lower</a:t>
            </a:r>
            <a:r>
              <a:rPr b="0" lang="en-IN" sz="2200" spc="-4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case</a:t>
            </a:r>
            <a:r>
              <a:rPr b="0" lang="en-IN" sz="2200" spc="-7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3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letter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908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Abstract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operations</a:t>
            </a:r>
            <a:r>
              <a:rPr b="0" lang="en-IN" sz="2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written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200" spc="-15" strike="noStrike">
                <a:solidFill>
                  <a:srgbClr val="000000"/>
                </a:solidFill>
                <a:latin typeface="Times New Roman"/>
              </a:rPr>
              <a:t>italics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8360">
              <a:lnSpc>
                <a:spcPct val="100000"/>
              </a:lnSpc>
              <a:spcBef>
                <a:spcPts val="496"/>
              </a:spcBef>
              <a:buClr>
                <a:srgbClr val="000000"/>
              </a:buClr>
              <a:buFont typeface="Arial MT"/>
              <a:buChar char="–"/>
              <a:tabLst>
                <a:tab algn="l" pos="755640"/>
                <a:tab algn="l" pos="756360"/>
                <a:tab algn="l" pos="1396440"/>
                <a:tab algn="l" pos="2889720"/>
                <a:tab algn="l" pos="3331080"/>
                <a:tab algn="l" pos="3661560"/>
                <a:tab algn="l" pos="4799880"/>
                <a:tab algn="l" pos="5485680"/>
                <a:tab algn="l" pos="6220440"/>
                <a:tab algn="l" pos="7514640"/>
              </a:tabLst>
            </a:pP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200" spc="-12" strike="noStrike">
                <a:solidFill>
                  <a:srgbClr val="000000"/>
                </a:solidFill>
                <a:latin typeface="Times New Roman"/>
              </a:rPr>
              <a:t>pa</a:t>
            </a:r>
            <a:r>
              <a:rPr b="1" i="1" lang="en-IN" sz="22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i="1" lang="en-IN" sz="2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200" spc="-15" strike="noStrike">
                <a:solidFill>
                  <a:srgbClr val="000000"/>
                </a:solidFill>
                <a:latin typeface="Times New Roman"/>
              </a:rPr>
              <a:t>met</a:t>
            </a:r>
            <a:r>
              <a:rPr b="1" i="1" lang="en-IN" sz="2200" spc="-21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cti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hav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wi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200" spc="-26" strike="noStrike">
                <a:solidFill>
                  <a:srgbClr val="000000"/>
                </a:solidFill>
                <a:latin typeface="Times New Roman"/>
              </a:rPr>
              <a:t>kind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755640">
              <a:lnSpc>
                <a:spcPct val="100000"/>
              </a:lnSpc>
              <a:tabLst>
                <a:tab algn="l" pos="755640"/>
                <a:tab algn="l" pos="756360"/>
                <a:tab algn="l" pos="1396440"/>
                <a:tab algn="l" pos="2889720"/>
                <a:tab algn="l" pos="3331080"/>
                <a:tab algn="l" pos="3661560"/>
                <a:tab algn="l" pos="4799880"/>
                <a:tab algn="l" pos="5485680"/>
                <a:tab algn="l" pos="6220440"/>
                <a:tab algn="l" pos="7514640"/>
              </a:tabLst>
            </a:pP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specified.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30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  <a:tab algn="l" pos="115632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in”</a:t>
            </a:r>
            <a:r>
              <a:rPr b="0" lang="en-IN" sz="2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parameter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passed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operation;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(default)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3040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  <a:tab algn="l" pos="115632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out”-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parameter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returned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operation;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2" marL="1153800" indent="-2286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Font typeface="Arial MT"/>
              <a:buChar char="•"/>
              <a:tabLst>
                <a:tab algn="l" pos="1154520"/>
                <a:tab algn="l" pos="115524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inout”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parameter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passing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operation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getting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result</a:t>
            </a:r>
            <a:r>
              <a:rPr b="0" lang="en-IN" sz="2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operation.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4920" indent="-28692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–"/>
              <a:tabLst>
                <a:tab algn="l" pos="755640"/>
                <a:tab algn="l" pos="75636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return</a:t>
            </a:r>
            <a:r>
              <a:rPr b="1" i="1" lang="en-IN" sz="22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1" i="1" lang="en-IN" sz="22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2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shown</a:t>
            </a:r>
            <a:r>
              <a:rPr b="0" lang="en-IN" sz="22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after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colon</a:t>
            </a:r>
            <a:r>
              <a:rPr b="0" lang="en-IN" sz="22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end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signature.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4920" indent="-286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 MT"/>
              <a:buChar char="–"/>
              <a:tabLst>
                <a:tab algn="l" pos="754920"/>
                <a:tab algn="l" pos="755640"/>
                <a:tab algn="l" pos="1329120"/>
                <a:tab algn="l" pos="1967400"/>
                <a:tab algn="l" pos="2569320"/>
                <a:tab algn="l" pos="2942640"/>
                <a:tab algn="l" pos="5713200"/>
                <a:tab algn="l" pos="6193080"/>
                <a:tab algn="l" pos="7064280"/>
                <a:tab algn="l" pos="7714080"/>
              </a:tabLst>
            </a:pP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200" spc="-26" strike="noStrike">
                <a:solidFill>
                  <a:srgbClr val="000000"/>
                </a:solidFill>
                <a:latin typeface="Times New Roman"/>
              </a:rPr>
              <a:t>dat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200" spc="-26" strike="noStrike">
                <a:solidFill>
                  <a:srgbClr val="000000"/>
                </a:solidFill>
                <a:latin typeface="Times New Roman"/>
              </a:rPr>
              <a:t>typ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2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200" spc="-12" strike="noStrike">
                <a:solidFill>
                  <a:srgbClr val="000000"/>
                </a:solidFill>
                <a:latin typeface="Times New Roman"/>
              </a:rPr>
              <a:t>pa</a:t>
            </a:r>
            <a:r>
              <a:rPr b="1" i="1" lang="en-IN" sz="22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i="1" lang="en-IN" sz="2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200" spc="-15" strike="noStrike">
                <a:solidFill>
                  <a:srgbClr val="000000"/>
                </a:solidFill>
                <a:latin typeface="Times New Roman"/>
              </a:rPr>
              <a:t>met</a:t>
            </a:r>
            <a:r>
              <a:rPr b="1" i="1" lang="en-IN" sz="2200" spc="-21" strike="noStrike">
                <a:solidFill>
                  <a:srgbClr val="000000"/>
                </a:solidFill>
                <a:latin typeface="Times New Roman"/>
              </a:rPr>
              <a:t>ers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(a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gu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ment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ho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afte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e  colon</a:t>
            </a:r>
            <a:r>
              <a:rPr b="0" lang="en-IN" sz="22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following</a:t>
            </a:r>
            <a:r>
              <a:rPr b="0" lang="en-IN" sz="2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parameter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name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E.g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4" name="object 5" descr=""/>
          <p:cNvPicPr/>
          <p:nvPr/>
        </p:nvPicPr>
        <p:blipFill>
          <a:blip r:embed="rId2"/>
          <a:stretch/>
        </p:blipFill>
        <p:spPr>
          <a:xfrm>
            <a:off x="2219760" y="6572160"/>
            <a:ext cx="3971880" cy="684720"/>
          </a:xfrm>
          <a:prstGeom prst="rect">
            <a:avLst/>
          </a:prstGeom>
          <a:ln w="0">
            <a:noFill/>
          </a:ln>
        </p:spPr>
      </p:pic>
      <p:sp>
        <p:nvSpPr>
          <p:cNvPr id="1575" name="object 6"/>
          <p:cNvSpPr/>
          <p:nvPr/>
        </p:nvSpPr>
        <p:spPr>
          <a:xfrm>
            <a:off x="8935200" y="69087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78" name="object 3"/>
          <p:cNvGraphicFramePr/>
          <p:nvPr/>
        </p:nvGraphicFramePr>
        <p:xfrm>
          <a:off x="2118240" y="1889640"/>
          <a:ext cx="4800240" cy="4854960"/>
        </p:xfrm>
        <a:graphic>
          <a:graphicData uri="http://schemas.openxmlformats.org/drawingml/2006/table">
            <a:tbl>
              <a:tblPr/>
              <a:tblGrid>
                <a:gridCol w="4800600"/>
              </a:tblGrid>
              <a:tr h="658080">
                <a:tc>
                  <a:txBody>
                    <a:bodyPr lIns="0" rIns="0" tIns="2844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224"/>
                        </a:spcBef>
                      </a:pPr>
                      <a:r>
                        <a:rPr b="1" lang="en-IN" sz="2400" spc="-15" strike="noStrike">
                          <a:solidFill>
                            <a:schemeClr val="dk1"/>
                          </a:solidFill>
                          <a:latin typeface="Calibri"/>
                        </a:rPr>
                        <a:t>Classname</a:t>
                      </a:r>
                      <a:endParaRPr b="0" lang="en-IN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098440">
                <a:tc>
                  <a:txBody>
                    <a:bodyPr lIns="0" rIns="0" tIns="31680" bIns="0" anchor="t">
                      <a:noAutofit/>
                    </a:bodyPr>
                    <a:p>
                      <a:pPr marL="18108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attribute1</a:t>
                      </a:r>
                      <a:r>
                        <a:rPr b="0" lang="en-IN" sz="2000" spc="24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6" strike="noStrike">
                          <a:solidFill>
                            <a:schemeClr val="dk1"/>
                          </a:solidFill>
                          <a:latin typeface="Calibri"/>
                        </a:rPr>
                        <a:t>attribute2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1080">
                        <a:lnSpc>
                          <a:spcPct val="100000"/>
                        </a:lnSpc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..</a:t>
                      </a:r>
                      <a:r>
                        <a:rPr b="0" lang="en-IN" sz="2000" spc="-52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6" strike="noStrike">
                          <a:solidFill>
                            <a:schemeClr val="dk1"/>
                          </a:solidFill>
                          <a:latin typeface="Calibri"/>
                        </a:rPr>
                        <a:t>attributen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098440">
                <a:tc>
                  <a:txBody>
                    <a:bodyPr lIns="0" rIns="0" tIns="31680" bIns="0" anchor="t">
                      <a:noAutofit/>
                    </a:bodyPr>
                    <a:p>
                      <a:pPr marL="18108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Operation1()</a:t>
                      </a:r>
                      <a:r>
                        <a:rPr b="0" lang="en-IN" sz="2000" spc="24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Operation2()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1080">
                        <a:lnSpc>
                          <a:spcPct val="100000"/>
                        </a:lnSpc>
                      </a:pPr>
                      <a:r>
                        <a:rPr b="0" lang="en-IN" sz="2000" spc="-15" strike="noStrike">
                          <a:solidFill>
                            <a:schemeClr val="dk1"/>
                          </a:solidFill>
                          <a:latin typeface="Calibri"/>
                        </a:rPr>
                        <a:t>……</a:t>
                      </a:r>
                      <a:r>
                        <a:rPr b="0" lang="en-IN" sz="2000" spc="-55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Operationn()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80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2598120" y="579240"/>
            <a:ext cx="4822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Diagram-examples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83" name="object 4"/>
          <p:cNvGrpSpPr/>
          <p:nvPr/>
        </p:nvGrpSpPr>
        <p:grpSpPr>
          <a:xfrm>
            <a:off x="1238400" y="1953000"/>
            <a:ext cx="2429280" cy="3333960"/>
            <a:chOff x="1238400" y="1953000"/>
            <a:chExt cx="2429280" cy="3333960"/>
          </a:xfrm>
        </p:grpSpPr>
        <p:pic>
          <p:nvPicPr>
            <p:cNvPr id="1584" name="object 5" descr=""/>
            <p:cNvPicPr/>
            <p:nvPr/>
          </p:nvPicPr>
          <p:blipFill>
            <a:blip r:embed="rId2"/>
            <a:stretch/>
          </p:blipFill>
          <p:spPr>
            <a:xfrm>
              <a:off x="1247400" y="1953000"/>
              <a:ext cx="2419920" cy="1932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5" name="object 6" descr=""/>
            <p:cNvPicPr/>
            <p:nvPr/>
          </p:nvPicPr>
          <p:blipFill>
            <a:blip r:embed="rId3"/>
            <a:stretch/>
          </p:blipFill>
          <p:spPr>
            <a:xfrm>
              <a:off x="1238400" y="3886200"/>
              <a:ext cx="2429280" cy="1400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86" name="object 7"/>
          <p:cNvGrpSpPr/>
          <p:nvPr/>
        </p:nvGrpSpPr>
        <p:grpSpPr>
          <a:xfrm>
            <a:off x="4701600" y="1790640"/>
            <a:ext cx="2505240" cy="2258280"/>
            <a:chOff x="4701600" y="1790640"/>
            <a:chExt cx="2505240" cy="2258280"/>
          </a:xfrm>
        </p:grpSpPr>
        <p:pic>
          <p:nvPicPr>
            <p:cNvPr id="1587" name="object 8" descr=""/>
            <p:cNvPicPr/>
            <p:nvPr/>
          </p:nvPicPr>
          <p:blipFill>
            <a:blip r:embed="rId4"/>
            <a:stretch/>
          </p:blipFill>
          <p:spPr>
            <a:xfrm>
              <a:off x="4748760" y="1790640"/>
              <a:ext cx="2418840" cy="2095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8" name="object 9" descr=""/>
            <p:cNvPicPr/>
            <p:nvPr/>
          </p:nvPicPr>
          <p:blipFill>
            <a:blip r:embed="rId5"/>
            <a:stretch/>
          </p:blipFill>
          <p:spPr>
            <a:xfrm>
              <a:off x="4701600" y="3886200"/>
              <a:ext cx="2505240" cy="1627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89" name="object 10" descr=""/>
          <p:cNvPicPr/>
          <p:nvPr/>
        </p:nvPicPr>
        <p:blipFill>
          <a:blip r:embed="rId6"/>
          <a:stretch/>
        </p:blipFill>
        <p:spPr>
          <a:xfrm>
            <a:off x="7414920" y="2174040"/>
            <a:ext cx="2032560" cy="640440"/>
          </a:xfrm>
          <a:prstGeom prst="rect">
            <a:avLst/>
          </a:prstGeom>
          <a:ln w="0">
            <a:noFill/>
          </a:ln>
        </p:spPr>
      </p:pic>
      <p:sp>
        <p:nvSpPr>
          <p:cNvPr id="1590" name="object 11"/>
          <p:cNvSpPr/>
          <p:nvPr/>
        </p:nvSpPr>
        <p:spPr>
          <a:xfrm>
            <a:off x="1374480" y="5583240"/>
            <a:ext cx="349020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Class</a:t>
            </a:r>
            <a:r>
              <a:rPr b="0" lang="en-IN" sz="18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n-IN" sz="18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attribute</a:t>
            </a:r>
            <a:r>
              <a:rPr b="0" lang="en-IN" sz="18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operations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2" name="object 1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3" name="object 12"/>
          <p:cNvSpPr/>
          <p:nvPr/>
        </p:nvSpPr>
        <p:spPr>
          <a:xfrm>
            <a:off x="7736400" y="3068640"/>
            <a:ext cx="142956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000000"/>
                </a:solidFill>
                <a:latin typeface="Arial MT"/>
              </a:rPr>
              <a:t>Class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No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attribute </a:t>
            </a:r>
            <a:r>
              <a:rPr b="0" lang="en-IN" sz="1800" spc="-1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No</a:t>
            </a:r>
            <a:r>
              <a:rPr b="0" lang="en-IN" sz="18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operat</a:t>
            </a:r>
            <a:r>
              <a:rPr b="0" lang="en-IN" sz="1800" spc="-12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ons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4" name="object 13"/>
          <p:cNvSpPr/>
          <p:nvPr/>
        </p:nvSpPr>
        <p:spPr>
          <a:xfrm>
            <a:off x="4574880" y="4462920"/>
            <a:ext cx="23180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Class</a:t>
            </a:r>
            <a:r>
              <a:rPr b="0" lang="en-IN" sz="18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attribute</a:t>
            </a:r>
            <a:r>
              <a:rPr b="0" lang="en-IN" sz="18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26" strike="noStrike">
                <a:solidFill>
                  <a:srgbClr val="000000"/>
                </a:solidFill>
                <a:latin typeface="Arial MT"/>
              </a:rPr>
              <a:t>(no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5" name="object 14"/>
          <p:cNvSpPr/>
          <p:nvPr/>
        </p:nvSpPr>
        <p:spPr>
          <a:xfrm>
            <a:off x="7023240" y="4462920"/>
            <a:ext cx="115488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operations)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597" name="PlaceHolder 1"/>
          <p:cNvSpPr>
            <a:spLocks noGrp="1"/>
          </p:cNvSpPr>
          <p:nvPr>
            <p:ph type="title"/>
          </p:nvPr>
        </p:nvSpPr>
        <p:spPr>
          <a:xfrm>
            <a:off x="2598120" y="579240"/>
            <a:ext cx="4822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Diagram-examples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8" name="object 4"/>
          <p:cNvSpPr/>
          <p:nvPr/>
        </p:nvSpPr>
        <p:spPr>
          <a:xfrm>
            <a:off x="1374480" y="5583240"/>
            <a:ext cx="4166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Class</a:t>
            </a:r>
            <a:r>
              <a:rPr b="0" lang="en-IN" sz="18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n-IN" sz="18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operations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but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no</a:t>
            </a:r>
            <a:r>
              <a:rPr b="0" lang="en-IN" sz="18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no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attributes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9" name="object 5" descr=""/>
          <p:cNvPicPr/>
          <p:nvPr/>
        </p:nvPicPr>
        <p:blipFill>
          <a:blip r:embed="rId2"/>
          <a:stretch/>
        </p:blipFill>
        <p:spPr>
          <a:xfrm>
            <a:off x="1921680" y="1802160"/>
            <a:ext cx="2533320" cy="3489480"/>
          </a:xfrm>
          <a:prstGeom prst="rect">
            <a:avLst/>
          </a:prstGeom>
          <a:ln w="0">
            <a:noFill/>
          </a:ln>
        </p:spPr>
      </p:pic>
      <p:sp>
        <p:nvSpPr>
          <p:cNvPr id="1601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03" name="PlaceHolder 1"/>
          <p:cNvSpPr>
            <a:spLocks noGrp="1"/>
          </p:cNvSpPr>
          <p:nvPr>
            <p:ph type="title"/>
          </p:nvPr>
        </p:nvSpPr>
        <p:spPr>
          <a:xfrm>
            <a:off x="2184480" y="579240"/>
            <a:ext cx="5644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9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diagram-class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visibility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4" name="object 4"/>
          <p:cNvSpPr/>
          <p:nvPr/>
        </p:nvSpPr>
        <p:spPr>
          <a:xfrm>
            <a:off x="993600" y="1686600"/>
            <a:ext cx="746136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862200"/>
              </a:tabLst>
            </a:pPr>
            <a:r>
              <a:rPr b="0" lang="en-IN" sz="2600" spc="-11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1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denote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visibility</a:t>
            </a:r>
            <a:r>
              <a:rPr b="0" lang="en-IN" sz="26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attribute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operation.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5" name="object 5" descr=""/>
          <p:cNvPicPr/>
          <p:nvPr/>
        </p:nvPicPr>
        <p:blipFill>
          <a:blip r:embed="rId2"/>
          <a:stretch/>
        </p:blipFill>
        <p:spPr>
          <a:xfrm>
            <a:off x="1828800" y="2666880"/>
            <a:ext cx="6094800" cy="3380040"/>
          </a:xfrm>
          <a:prstGeom prst="rect">
            <a:avLst/>
          </a:prstGeom>
          <a:ln w="0">
            <a:noFill/>
          </a:ln>
        </p:spPr>
      </p:pic>
      <p:sp>
        <p:nvSpPr>
          <p:cNvPr id="1607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09" name="object 3"/>
          <p:cNvGraphicFramePr/>
          <p:nvPr/>
        </p:nvGraphicFramePr>
        <p:xfrm>
          <a:off x="898920" y="1661040"/>
          <a:ext cx="8381520" cy="2958480"/>
        </p:xfrm>
        <a:graphic>
          <a:graphicData uri="http://schemas.openxmlformats.org/drawingml/2006/table">
            <a:tbl>
              <a:tblPr/>
              <a:tblGrid>
                <a:gridCol w="8381880"/>
              </a:tblGrid>
              <a:tr h="658080">
                <a:tc>
                  <a:txBody>
                    <a:bodyPr lIns="0" rIns="0" tIns="28440" bIns="0" anchor="t"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224"/>
                        </a:spcBef>
                      </a:pPr>
                      <a:r>
                        <a:rPr b="1" lang="en-IN" sz="2400" spc="-15" strike="noStrike">
                          <a:solidFill>
                            <a:schemeClr val="dk1"/>
                          </a:solidFill>
                          <a:latin typeface="Calibri"/>
                        </a:rPr>
                        <a:t>MyClass</a:t>
                      </a:r>
                      <a:endParaRPr b="0" lang="en-IN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506960">
                <a:tc>
                  <a:txBody>
                    <a:bodyPr lIns="0" rIns="0" tIns="31680" bIns="0" anchor="t">
                      <a:noAutofit/>
                    </a:bodyPr>
                    <a:p>
                      <a:pPr marL="18108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+attribute1:</a:t>
                      </a:r>
                      <a:r>
                        <a:rPr b="0" lang="en-IN" sz="2000" spc="4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type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1080">
                        <a:lnSpc>
                          <a:spcPct val="100000"/>
                        </a:lnSpc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-attribute</a:t>
                      </a:r>
                      <a:r>
                        <a:rPr b="0" lang="en-IN" sz="2000" spc="12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15" strike="noStrike">
                          <a:solidFill>
                            <a:schemeClr val="dk1"/>
                          </a:solidFill>
                          <a:latin typeface="Calibri"/>
                        </a:rPr>
                        <a:t>2:type</a:t>
                      </a:r>
                      <a:r>
                        <a:rPr b="0" lang="en-IN" sz="2000" spc="9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#attribute</a:t>
                      </a:r>
                      <a:r>
                        <a:rPr b="0" lang="en-IN" sz="2000" spc="9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15" strike="noStrike">
                          <a:solidFill>
                            <a:schemeClr val="dk1"/>
                          </a:solidFill>
                          <a:latin typeface="Calibri"/>
                        </a:rPr>
                        <a:t>2:type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93080">
                <a:tc>
                  <a:txBody>
                    <a:bodyPr lIns="0" rIns="0" tIns="31680" bIns="0" anchor="t">
                      <a:noAutofit/>
                    </a:bodyPr>
                    <a:p>
                      <a:pPr marL="18108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+function1(in</a:t>
                      </a:r>
                      <a:r>
                        <a:rPr b="0" lang="en-IN" sz="2000" spc="-52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12" strike="noStrike">
                          <a:solidFill>
                            <a:schemeClr val="dk1"/>
                          </a:solidFill>
                          <a:latin typeface="Calibri"/>
                        </a:rPr>
                        <a:t>argument2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:type,</a:t>
                      </a:r>
                      <a:r>
                        <a:rPr b="0" lang="en-IN" sz="2000" spc="-41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out</a:t>
                      </a:r>
                      <a:r>
                        <a:rPr b="0" lang="en-IN" sz="2000" spc="-52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argument2:type):returntype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181440">
                        <a:lnSpc>
                          <a:spcPct val="100000"/>
                        </a:lnSpc>
                      </a:pP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-function(inout</a:t>
                      </a:r>
                      <a:r>
                        <a:rPr b="0" lang="en-IN" sz="2000" spc="29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argument1:type,out</a:t>
                      </a:r>
                      <a:r>
                        <a:rPr b="0" lang="en-IN" sz="2000" spc="18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argument2:type):</a:t>
                      </a:r>
                      <a:r>
                        <a:rPr b="0" lang="en-IN" sz="2000" spc="58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returntype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11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13" name="PlaceHolder 1"/>
          <p:cNvSpPr>
            <a:spLocks noGrp="1"/>
          </p:cNvSpPr>
          <p:nvPr>
            <p:ph type="title"/>
          </p:nvPr>
        </p:nvSpPr>
        <p:spPr>
          <a:xfrm>
            <a:off x="3574440" y="579240"/>
            <a:ext cx="2883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3600" spc="-20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4" name="object 4" descr=""/>
          <p:cNvPicPr/>
          <p:nvPr/>
        </p:nvPicPr>
        <p:blipFill>
          <a:blip r:embed="rId2"/>
          <a:stretch/>
        </p:blipFill>
        <p:spPr>
          <a:xfrm>
            <a:off x="1013400" y="1752480"/>
            <a:ext cx="7073280" cy="3756960"/>
          </a:xfrm>
          <a:prstGeom prst="rect">
            <a:avLst/>
          </a:prstGeom>
          <a:ln w="0">
            <a:noFill/>
          </a:ln>
        </p:spPr>
      </p:pic>
      <p:sp>
        <p:nvSpPr>
          <p:cNvPr id="1616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18" name="object 3"/>
          <p:cNvSpPr/>
          <p:nvPr/>
        </p:nvSpPr>
        <p:spPr>
          <a:xfrm>
            <a:off x="993240" y="1609920"/>
            <a:ext cx="8016480" cy="13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355680" indent="-3434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  <a:tab algn="l" pos="3564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ow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titie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2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ss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ram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a.)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b.)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c.)</a:t>
            </a:r>
            <a:r>
              <a:rPr b="0" lang="en-IN" sz="26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Vehicle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9" name="object 4" descr=""/>
          <p:cNvPicPr/>
          <p:nvPr/>
        </p:nvPicPr>
        <p:blipFill>
          <a:blip r:embed="rId2"/>
          <a:stretch/>
        </p:blipFill>
        <p:spPr>
          <a:xfrm>
            <a:off x="4462560" y="3156120"/>
            <a:ext cx="1398960" cy="2500920"/>
          </a:xfrm>
          <a:prstGeom prst="rect">
            <a:avLst/>
          </a:prstGeom>
          <a:ln w="0">
            <a:noFill/>
          </a:ln>
        </p:spPr>
      </p:pic>
      <p:pic>
        <p:nvPicPr>
          <p:cNvPr id="1620" name="object 5" descr=""/>
          <p:cNvPicPr/>
          <p:nvPr/>
        </p:nvPicPr>
        <p:blipFill>
          <a:blip r:embed="rId3"/>
          <a:stretch/>
        </p:blipFill>
        <p:spPr>
          <a:xfrm>
            <a:off x="1707120" y="3521880"/>
            <a:ext cx="1596240" cy="1922760"/>
          </a:xfrm>
          <a:prstGeom prst="rect">
            <a:avLst/>
          </a:prstGeom>
          <a:ln w="0">
            <a:noFill/>
          </a:ln>
        </p:spPr>
      </p:pic>
      <p:pic>
        <p:nvPicPr>
          <p:cNvPr id="1621" name="object 6" descr=""/>
          <p:cNvPicPr/>
          <p:nvPr/>
        </p:nvPicPr>
        <p:blipFill>
          <a:blip r:embed="rId4"/>
          <a:stretch/>
        </p:blipFill>
        <p:spPr>
          <a:xfrm>
            <a:off x="6579360" y="3089880"/>
            <a:ext cx="1502640" cy="2845440"/>
          </a:xfrm>
          <a:prstGeom prst="rect">
            <a:avLst/>
          </a:prstGeom>
          <a:ln w="0">
            <a:noFill/>
          </a:ln>
        </p:spPr>
      </p:pic>
      <p:sp>
        <p:nvSpPr>
          <p:cNvPr id="1623" name="object 8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10" name="object 3"/>
          <p:cNvSpPr/>
          <p:nvPr/>
        </p:nvSpPr>
        <p:spPr>
          <a:xfrm>
            <a:off x="3829320" y="3267000"/>
            <a:ext cx="301644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4000" spc="-7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1" lang="en-IN" sz="4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4000" spc="-12" strike="noStrike">
                <a:solidFill>
                  <a:srgbClr val="000000"/>
                </a:solidFill>
                <a:latin typeface="Times New Roman"/>
              </a:rPr>
              <a:t>Study</a:t>
            </a:r>
            <a:r>
              <a:rPr b="1" lang="en-IN" sz="4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4000" spc="-1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object 5"/>
          <p:cNvSpPr/>
          <p:nvPr/>
        </p:nvSpPr>
        <p:spPr>
          <a:xfrm>
            <a:off x="1988280" y="4562280"/>
            <a:ext cx="66981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4000" spc="-7" strike="noStrike">
                <a:solidFill>
                  <a:srgbClr val="9900ff"/>
                </a:solidFill>
                <a:latin typeface="Times New Roman"/>
              </a:rPr>
              <a:t>Automated</a:t>
            </a:r>
            <a:r>
              <a:rPr b="1" lang="en-IN" sz="4000" spc="-1" strike="noStrike">
                <a:solidFill>
                  <a:srgbClr val="9900ff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rgbClr val="9900ff"/>
                </a:solidFill>
                <a:latin typeface="Times New Roman"/>
              </a:rPr>
              <a:t>Fire</a:t>
            </a:r>
            <a:r>
              <a:rPr b="1" lang="en-IN" sz="4000" spc="-15" strike="noStrike">
                <a:solidFill>
                  <a:srgbClr val="9900ff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rgbClr val="9900ff"/>
                </a:solidFill>
                <a:latin typeface="Times New Roman"/>
              </a:rPr>
              <a:t>Alarm</a:t>
            </a:r>
            <a:r>
              <a:rPr b="1" lang="en-IN" sz="4000" spc="-15" strike="noStrike">
                <a:solidFill>
                  <a:srgbClr val="9900ff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rgbClr val="9900ff"/>
                </a:solidFill>
                <a:latin typeface="Times New Roman"/>
              </a:rPr>
              <a:t>System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1"/>
          <p:cNvSpPr>
            <a:spLocks noGrp="1"/>
          </p:cNvSpPr>
          <p:nvPr>
            <p:ph type="sldNum" idx="3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0A613754-A788-4C82-93BB-1B1169BE9021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25" name="PlaceHolder 1"/>
          <p:cNvSpPr>
            <a:spLocks noGrp="1"/>
          </p:cNvSpPr>
          <p:nvPr>
            <p:ph type="title"/>
          </p:nvPr>
        </p:nvSpPr>
        <p:spPr>
          <a:xfrm>
            <a:off x="3897360" y="579240"/>
            <a:ext cx="2244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Association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7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8" name="object 4"/>
          <p:cNvSpPr/>
          <p:nvPr/>
        </p:nvSpPr>
        <p:spPr>
          <a:xfrm>
            <a:off x="992880" y="1545120"/>
            <a:ext cx="8065440" cy="44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2174760"/>
                <a:tab algn="l" pos="3534480"/>
                <a:tab algn="l" pos="4292640"/>
                <a:tab algn="l" pos="5466240"/>
                <a:tab algn="l" pos="5946120"/>
                <a:tab algn="l" pos="772668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ciati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by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drawing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straight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concerned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16640"/>
                <a:tab algn="l" pos="1934280"/>
                <a:tab algn="l" pos="2357640"/>
                <a:tab algn="l" pos="2946240"/>
                <a:tab algn="l" pos="4637880"/>
                <a:tab algn="l" pos="5006880"/>
                <a:tab algn="l" pos="6092280"/>
                <a:tab algn="l" pos="6975000"/>
                <a:tab algn="l" pos="7655040"/>
              </a:tabLst>
            </a:pP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nam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asso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ci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writte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al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on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g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</a:t>
            </a:r>
            <a:r>
              <a:rPr b="0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</a:t>
            </a:r>
            <a:r>
              <a:rPr b="0" lang="en-IN" sz="26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600" spc="-3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h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association</a:t>
            </a:r>
            <a:r>
              <a:rPr b="0" lang="en-IN" sz="26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line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354960"/>
                <a:tab algn="l" pos="355680"/>
                <a:tab algn="l" pos="1016640"/>
                <a:tab algn="l" pos="1934280"/>
                <a:tab algn="l" pos="2357640"/>
                <a:tab algn="l" pos="2946240"/>
                <a:tab algn="l" pos="4637880"/>
                <a:tab algn="l" pos="5006880"/>
                <a:tab algn="l" pos="6092280"/>
                <a:tab algn="l" pos="6975000"/>
                <a:tab algn="l" pos="765504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arrowhead</a:t>
            </a:r>
            <a:r>
              <a:rPr b="1" lang="en-IN" sz="2600" spc="1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6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placed</a:t>
            </a:r>
            <a:r>
              <a:rPr b="0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to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1596"/>
              </a:spcBef>
              <a:tabLst>
                <a:tab algn="l" pos="419040"/>
                <a:tab algn="l" pos="419760"/>
              </a:tabLst>
            </a:pP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indicate</a:t>
            </a:r>
            <a:r>
              <a:rPr b="0" i="1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reading</a:t>
            </a:r>
            <a:r>
              <a:rPr b="0" i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direction</a:t>
            </a:r>
            <a:r>
              <a:rPr b="0" i="1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3066120" y="394920"/>
            <a:ext cx="3744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Association(contd.)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2" name="object 1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3" name="object 4"/>
          <p:cNvSpPr/>
          <p:nvPr/>
        </p:nvSpPr>
        <p:spPr>
          <a:xfrm>
            <a:off x="992880" y="1304640"/>
            <a:ext cx="8030520" cy="32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6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side</a:t>
            </a:r>
            <a:r>
              <a:rPr b="0" lang="en-IN" sz="26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relation,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cc"/>
                </a:solidFill>
                <a:latin typeface="Times New Roman"/>
              </a:rPr>
              <a:t>multiplicity</a:t>
            </a:r>
            <a:r>
              <a:rPr b="0" lang="en-IN" sz="2600" spc="26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noted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00000"/>
              </a:lnSpc>
              <a:spcBef>
                <a:spcPts val="609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multiplicity</a:t>
            </a:r>
            <a:r>
              <a:rPr b="1" lang="en-IN" sz="2400" spc="-46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indicates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how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instances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other.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multiplicity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noted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individual</a:t>
            </a:r>
            <a:r>
              <a:rPr b="0" lang="en-IN" sz="2400" spc="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number</a:t>
            </a:r>
            <a:r>
              <a:rPr b="0" lang="en-IN" sz="24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value</a:t>
            </a:r>
            <a:r>
              <a:rPr b="0" i="1" lang="en-IN" sz="24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range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asterisk</a:t>
            </a:r>
            <a:r>
              <a:rPr b="1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*</a:t>
            </a:r>
            <a:r>
              <a:rPr b="0" lang="en-IN" sz="2400" spc="3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wild</a:t>
            </a:r>
            <a:r>
              <a:rPr b="0" lang="en-IN" sz="24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card</a:t>
            </a:r>
            <a:r>
              <a:rPr b="0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3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3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means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many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(zero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more).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4" name="object 5"/>
          <p:cNvSpPr/>
          <p:nvPr/>
        </p:nvSpPr>
        <p:spPr>
          <a:xfrm>
            <a:off x="1450080" y="5026320"/>
            <a:ext cx="122652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74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17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i="1" lang="en-IN" sz="2400" spc="-66" strike="noStrike">
                <a:solidFill>
                  <a:srgbClr val="000000"/>
                </a:solidFill>
                <a:latin typeface="Times New Roman"/>
              </a:rPr>
              <a:t>Value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ts val="2874"/>
              </a:lnSpc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5" name="object 6"/>
          <p:cNvSpPr/>
          <p:nvPr/>
        </p:nvSpPr>
        <p:spPr>
          <a:xfrm>
            <a:off x="3266640" y="5026320"/>
            <a:ext cx="12805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i="1" lang="en-IN" sz="2400" spc="-15" strike="noStrike">
                <a:solidFill>
                  <a:srgbClr val="000000"/>
                </a:solidFill>
                <a:latin typeface="Times New Roman"/>
              </a:rPr>
              <a:t>ranges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ifying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object 7"/>
          <p:cNvSpPr/>
          <p:nvPr/>
        </p:nvSpPr>
        <p:spPr>
          <a:xfrm>
            <a:off x="5095440" y="5026320"/>
            <a:ext cx="22201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84104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multipli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cit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7" name="object 8"/>
          <p:cNvSpPr/>
          <p:nvPr/>
        </p:nvSpPr>
        <p:spPr>
          <a:xfrm>
            <a:off x="7838640" y="5026320"/>
            <a:ext cx="6969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8" name="object 9"/>
          <p:cNvSpPr/>
          <p:nvPr/>
        </p:nvSpPr>
        <p:spPr>
          <a:xfrm>
            <a:off x="5095440" y="5391360"/>
            <a:ext cx="34628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minimum</a:t>
            </a:r>
            <a:r>
              <a:rPr b="0" lang="en-IN" sz="2400" spc="-7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and</a:t>
            </a:r>
            <a:r>
              <a:rPr b="0" lang="en-IN" sz="2400" spc="-4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maximum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9" name="object 10"/>
          <p:cNvSpPr/>
          <p:nvPr/>
        </p:nvSpPr>
        <p:spPr>
          <a:xfrm>
            <a:off x="1737360" y="5757840"/>
            <a:ext cx="3132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va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40" name="object 11"/>
          <p:cNvGraphicFramePr/>
          <p:nvPr/>
        </p:nvGraphicFramePr>
        <p:xfrm>
          <a:off x="1740600" y="5851800"/>
          <a:ext cx="6791760" cy="1245960"/>
        </p:xfrm>
        <a:graphic>
          <a:graphicData uri="http://schemas.openxmlformats.org/drawingml/2006/table">
            <a:tbl>
              <a:tblPr/>
              <a:tblGrid>
                <a:gridCol w="301320"/>
                <a:gridCol w="2563920"/>
                <a:gridCol w="3926160"/>
              </a:tblGrid>
              <a:tr h="236520">
                <a:tc>
                  <a:txBody>
                    <a:bodyPr lIns="0" rIns="0" tIns="0" bIns="0" anchor="t">
                      <a:noAutofit/>
                    </a:bodyPr>
                    <a:p>
                      <a:endParaRPr b="0" lang="en-IN" sz="14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pPr>
                        <a:lnSpc>
                          <a:spcPts val="1763"/>
                        </a:lnSpc>
                      </a:pPr>
                      <a:r>
                        <a:rPr b="0" lang="en-IN" sz="2400" spc="-7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l</a:t>
                      </a:r>
                      <a:r>
                        <a:rPr b="0" lang="en-IN" sz="2400" spc="-335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u</a:t>
                      </a:r>
                      <a:r>
                        <a:rPr b="0" lang="en-IN" sz="3000" spc="-1019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0</a:t>
                      </a:r>
                      <a:r>
                        <a:rPr b="0" lang="en-IN" sz="2400" spc="-406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e</a:t>
                      </a:r>
                      <a:r>
                        <a:rPr b="0" lang="en-IN" sz="3000" spc="-151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.</a:t>
                      </a:r>
                      <a:r>
                        <a:rPr b="0" lang="en-IN" sz="2400" spc="-520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,</a:t>
                      </a:r>
                      <a:r>
                        <a:rPr b="0" lang="en-IN" sz="3000" spc="-32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.</a:t>
                      </a:r>
                      <a:r>
                        <a:rPr b="0" lang="en-IN" sz="3000" spc="-667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r>
                        <a:rPr b="0" lang="en-IN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s</a:t>
                      </a:r>
                      <a:r>
                        <a:rPr b="0" lang="en-IN" sz="2400" spc="-17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e</a:t>
                      </a:r>
                      <a:r>
                        <a:rPr b="0" lang="en-IN" sz="3000" spc="-931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z</a:t>
                      </a:r>
                      <a:r>
                        <a:rPr b="0" lang="en-IN" sz="2400" spc="-642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p</a:t>
                      </a:r>
                      <a:r>
                        <a:rPr b="0" lang="en-IN" sz="3000" spc="-542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e</a:t>
                      </a:r>
                      <a:r>
                        <a:rPr b="0" lang="en-IN" sz="2400" spc="-727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a</a:t>
                      </a:r>
                      <a:r>
                        <a:rPr b="0" lang="en-IN" sz="3000" spc="-69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r</a:t>
                      </a:r>
                      <a:r>
                        <a:rPr b="0" lang="en-IN" sz="3000" spc="-1478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o</a:t>
                      </a:r>
                      <a:r>
                        <a:rPr b="0" lang="en-IN" sz="2400" spc="-7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r</a:t>
                      </a:r>
                      <a:r>
                        <a:rPr b="0" lang="en-IN" sz="2400" spc="-480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a</a:t>
                      </a:r>
                      <a:r>
                        <a:rPr b="0" lang="en-IN" sz="3000" spc="-863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o</a:t>
                      </a:r>
                      <a:r>
                        <a:rPr b="0" lang="en-IN" sz="2400" spc="-97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t</a:t>
                      </a:r>
                      <a:r>
                        <a:rPr b="0" lang="en-IN" sz="3000" spc="-914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r</a:t>
                      </a:r>
                      <a:r>
                        <a:rPr b="0" lang="en-IN" sz="2400" spc="-46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e</a:t>
                      </a:r>
                      <a:r>
                        <a:rPr b="0" lang="en-IN" sz="3000" spc="-1464" strike="noStrike" baseline="-15000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r>
                        <a:rPr b="0" lang="en-IN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d</a:t>
                      </a:r>
                      <a:r>
                        <a:rPr b="0" lang="en-IN" sz="2400" spc="-80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 </a:t>
                      </a:r>
                      <a:r>
                        <a:rPr b="0" lang="en-IN" sz="24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by</a:t>
                      </a:r>
                      <a:r>
                        <a:rPr b="0" lang="en-IN" sz="2400" spc="-2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 </a:t>
                      </a:r>
                      <a:r>
                        <a:rPr b="0" lang="en-IN" sz="2400" spc="-7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two</a:t>
                      </a:r>
                      <a:endParaRPr b="0" lang="en-IN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2808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pPr marL="181080">
                        <a:lnSpc>
                          <a:spcPts val="1763"/>
                        </a:lnSpc>
                      </a:pPr>
                      <a:r>
                        <a:rPr b="0" lang="en-IN" sz="2000" spc="-616" strike="noStrike">
                          <a:solidFill>
                            <a:schemeClr val="dk1"/>
                          </a:solidFill>
                          <a:latin typeface="Calibri"/>
                        </a:rPr>
                        <a:t>0</a:t>
                      </a:r>
                      <a:r>
                        <a:rPr b="0" lang="en-IN" sz="3600" spc="-908" strike="noStrike" baseline="12000">
                          <a:solidFill>
                            <a:schemeClr val="dk1"/>
                          </a:solidFill>
                          <a:latin typeface="Times New Roman"/>
                        </a:rPr>
                        <a:t>d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.</a:t>
                      </a:r>
                      <a:r>
                        <a:rPr b="0" lang="en-IN" sz="2000" spc="-401" strike="noStrike">
                          <a:solidFill>
                            <a:schemeClr val="dk1"/>
                          </a:solidFill>
                          <a:latin typeface="Calibri"/>
                        </a:rPr>
                        <a:t>.</a:t>
                      </a:r>
                      <a:r>
                        <a:rPr b="0" lang="en-IN" sz="3600" spc="-1231" strike="noStrike" baseline="12000">
                          <a:solidFill>
                            <a:schemeClr val="dk1"/>
                          </a:solidFill>
                          <a:latin typeface="Times New Roman"/>
                        </a:rPr>
                        <a:t>o</a:t>
                      </a:r>
                      <a:r>
                        <a:rPr b="0" lang="en-IN" sz="2000" spc="-191" strike="noStrike">
                          <a:solidFill>
                            <a:schemeClr val="dk1"/>
                          </a:solidFill>
                          <a:latin typeface="Calibri"/>
                        </a:rPr>
                        <a:t>*</a:t>
                      </a:r>
                      <a:r>
                        <a:rPr b="0" lang="en-IN" sz="3600" spc="-24" strike="noStrike" baseline="12000">
                          <a:solidFill>
                            <a:schemeClr val="dk1"/>
                          </a:solidFill>
                          <a:latin typeface="Times New Roman"/>
                        </a:rPr>
                        <a:t>t</a:t>
                      </a:r>
                      <a:r>
                        <a:rPr b="0" lang="en-IN" sz="3600" spc="-15" strike="noStrike" baseline="12000">
                          <a:solidFill>
                            <a:schemeClr val="dk1"/>
                          </a:solidFill>
                          <a:latin typeface="Times New Roman"/>
                        </a:rPr>
                        <a:t>s</a:t>
                      </a:r>
                      <a:r>
                        <a:rPr b="0" lang="en-IN" sz="3600" spc="-1" strike="noStrike" baseline="12000">
                          <a:solidFill>
                            <a:schemeClr val="dk1"/>
                          </a:solidFill>
                          <a:latin typeface="Times New Roman"/>
                        </a:rPr>
                        <a:t>,</a:t>
                      </a:r>
                      <a:r>
                        <a:rPr b="0" lang="en-IN" sz="3600" spc="-452" strike="noStrike" baseline="12000">
                          <a:solidFill>
                            <a:schemeClr val="dk1"/>
                          </a:solidFill>
                          <a:latin typeface="Times New Roman"/>
                        </a:rPr>
                        <a:t> </a:t>
                      </a:r>
                      <a:r>
                        <a:rPr b="0" lang="en-IN" sz="2000" spc="-60" strike="noStrike">
                          <a:solidFill>
                            <a:schemeClr val="dk1"/>
                          </a:solidFill>
                          <a:latin typeface="Calibri"/>
                        </a:rPr>
                        <a:t>z</a:t>
                      </a:r>
                      <a:r>
                        <a:rPr b="0" lang="en-IN" sz="2000" spc="-15" strike="noStrike">
                          <a:solidFill>
                            <a:schemeClr val="dk1"/>
                          </a:solidFill>
                          <a:latin typeface="Calibri"/>
                        </a:rPr>
                        <a:t>e</a:t>
                      </a:r>
                      <a:r>
                        <a:rPr b="0" lang="en-IN" sz="2000" spc="-46" strike="noStrike">
                          <a:solidFill>
                            <a:schemeClr val="dk1"/>
                          </a:solidFill>
                          <a:latin typeface="Calibri"/>
                        </a:rPr>
                        <a:t>r</a:t>
                      </a:r>
                      <a:r>
                        <a:rPr b="0" lang="en-IN" sz="20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o</a:t>
                      </a:r>
                      <a:r>
                        <a:rPr b="0" lang="en-IN" sz="2000" spc="-55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or</a:t>
                      </a:r>
                      <a:r>
                        <a:rPr b="0" lang="en-IN" sz="2000" spc="-41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ma</a:t>
                      </a:r>
                      <a:r>
                        <a:rPr b="0" lang="en-IN" sz="2000" spc="-55" strike="noStrike">
                          <a:solidFill>
                            <a:schemeClr val="dk1"/>
                          </a:solidFill>
                          <a:latin typeface="Calibri"/>
                        </a:rPr>
                        <a:t>ny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2808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59480">
                <a:tc rowSpan="2">
                  <a:txBody>
                    <a:bodyPr lIns="0" rIns="0" tIns="0" bIns="0" anchor="t">
                      <a:noAutofit/>
                    </a:bodyPr>
                    <a:p>
                      <a:endParaRPr b="0" lang="en-IN" sz="23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2808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IN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2808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IN" sz="900" spc="-1" strike="noStrike">
                        <a:solidFill>
                          <a:schemeClr val="dk1"/>
                        </a:solidFill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2808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3828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0" rIns="0" tIns="31680" bIns="0" anchor="t">
                      <a:noAutofit/>
                    </a:bodyPr>
                    <a:p>
                      <a:pPr marL="181080">
                        <a:lnSpc>
                          <a:spcPct val="100000"/>
                        </a:lnSpc>
                        <a:spcBef>
                          <a:spcPts val="249"/>
                        </a:spcBef>
                        <a:tabLst>
                          <a:tab algn="l" pos="734040"/>
                        </a:tabLst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1..*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	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r>
                        <a:rPr b="0" lang="en-IN" sz="2000" spc="-60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or</a:t>
                      </a:r>
                      <a:r>
                        <a:rPr b="0" lang="en-IN" sz="2000" spc="-35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41" strike="noStrike">
                          <a:solidFill>
                            <a:schemeClr val="dk1"/>
                          </a:solidFill>
                          <a:latin typeface="Calibri"/>
                        </a:rPr>
                        <a:t>many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0" rIns="0" tIns="31680" bIns="0" anchor="t">
                      <a:noAutofit/>
                    </a:bodyPr>
                    <a:p>
                      <a:pPr marL="181080">
                        <a:lnSpc>
                          <a:spcPct val="100000"/>
                        </a:lnSpc>
                        <a:spcBef>
                          <a:spcPts val="249"/>
                        </a:spcBef>
                        <a:tabLst>
                          <a:tab algn="l" pos="851040"/>
                        </a:tabLst>
                      </a:pP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2..5</a:t>
                      </a:r>
                      <a:r>
                        <a:rPr b="0" lang="en-IN" sz="2000" spc="-21" strike="noStrike">
                          <a:solidFill>
                            <a:schemeClr val="dk1"/>
                          </a:solidFill>
                          <a:latin typeface="Calibri"/>
                        </a:rPr>
                        <a:t>	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minimum</a:t>
                      </a:r>
                      <a:r>
                        <a:rPr b="0" lang="en-IN" sz="2000" spc="-41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2.</a:t>
                      </a:r>
                      <a:r>
                        <a:rPr b="0" lang="en-IN" sz="2000" spc="-55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maximum</a:t>
                      </a:r>
                      <a:r>
                        <a:rPr b="0" lang="en-IN" sz="2000" spc="-26" strike="noStrike">
                          <a:solidFill>
                            <a:schemeClr val="dk1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2000" spc="-7" strike="noStrike">
                          <a:solidFill>
                            <a:schemeClr val="dk1"/>
                          </a:solidFill>
                          <a:latin typeface="Calibri"/>
                        </a:rPr>
                        <a:t>5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 w="18720">
                      <a:solidFill>
                        <a:srgbClr val="000000"/>
                      </a:solidFill>
                      <a:prstDash val="solid"/>
                    </a:lnT>
                    <a:lnB w="18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41" name="object 12"/>
          <p:cNvSpPr/>
          <p:nvPr/>
        </p:nvSpPr>
        <p:spPr>
          <a:xfrm>
            <a:off x="2972520" y="4572720"/>
            <a:ext cx="3047760" cy="372960"/>
          </a:xfrm>
          <a:prstGeom prst="rect">
            <a:avLst/>
          </a:prstGeom>
          <a:noFill/>
          <a:ln w="13716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560" bIns="0" anchor="t">
            <a:spAutoFit/>
          </a:bodyPr>
          <a:p>
            <a:pPr marL="89640">
              <a:lnSpc>
                <a:spcPct val="100000"/>
              </a:lnSpc>
              <a:spcBef>
                <a:spcPts val="60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1</a:t>
            </a:r>
            <a:r>
              <a:rPr b="0" lang="en-IN" sz="2400" spc="-7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</a:rPr>
              <a:t>exactly</a:t>
            </a:r>
            <a:r>
              <a:rPr b="0" lang="en-IN" sz="2400" spc="-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</a:rPr>
              <a:t>one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2" name="object 13"/>
          <p:cNvSpPr/>
          <p:nvPr/>
        </p:nvSpPr>
        <p:spPr>
          <a:xfrm>
            <a:off x="6020640" y="4572720"/>
            <a:ext cx="3047760" cy="372960"/>
          </a:xfrm>
          <a:prstGeom prst="rect">
            <a:avLst/>
          </a:prstGeom>
          <a:noFill/>
          <a:ln w="1371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560" bIns="0" anchor="t">
            <a:spAutoFit/>
          </a:bodyPr>
          <a:p>
            <a:pPr marL="89640">
              <a:lnSpc>
                <a:spcPct val="100000"/>
              </a:lnSpc>
              <a:spcBef>
                <a:spcPts val="60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*</a:t>
            </a:r>
            <a:r>
              <a:rPr b="0" lang="en-IN" sz="2400" spc="-5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32" strike="noStrike">
                <a:solidFill>
                  <a:srgbClr val="000000"/>
                </a:solidFill>
                <a:latin typeface="Calibri"/>
              </a:rPr>
              <a:t>many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44" name="object 3"/>
          <p:cNvSpPr/>
          <p:nvPr/>
        </p:nvSpPr>
        <p:spPr>
          <a:xfrm>
            <a:off x="993600" y="1686600"/>
            <a:ext cx="756000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books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borrowed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LibraryMember”.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5" name="object 4" descr=""/>
          <p:cNvPicPr/>
          <p:nvPr/>
        </p:nvPicPr>
        <p:blipFill>
          <a:blip r:embed="rId2"/>
          <a:stretch/>
        </p:blipFill>
        <p:spPr>
          <a:xfrm>
            <a:off x="1843920" y="3330000"/>
            <a:ext cx="6371640" cy="1113840"/>
          </a:xfrm>
          <a:prstGeom prst="rect">
            <a:avLst/>
          </a:prstGeom>
          <a:ln w="0">
            <a:noFill/>
          </a:ln>
        </p:spPr>
      </p:pic>
      <p:sp>
        <p:nvSpPr>
          <p:cNvPr id="1647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49" name="PlaceHolder 1"/>
          <p:cNvSpPr>
            <a:spLocks noGrp="1"/>
          </p:cNvSpPr>
          <p:nvPr>
            <p:ph type="title"/>
          </p:nvPr>
        </p:nvSpPr>
        <p:spPr>
          <a:xfrm>
            <a:off x="3044160" y="579240"/>
            <a:ext cx="39042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4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SSO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CI</a:t>
            </a:r>
            <a:r>
              <a:rPr b="1" lang="en-IN" sz="3600" spc="-30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TI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0" name="object 4"/>
          <p:cNvSpPr/>
          <p:nvPr/>
        </p:nvSpPr>
        <p:spPr>
          <a:xfrm>
            <a:off x="993600" y="1686600"/>
            <a:ext cx="506772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342576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Car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belongs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Company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51" name="object 5"/>
          <p:cNvGrpSpPr/>
          <p:nvPr/>
        </p:nvGrpSpPr>
        <p:grpSpPr>
          <a:xfrm>
            <a:off x="1752480" y="2209680"/>
            <a:ext cx="6927120" cy="3477600"/>
            <a:chOff x="1752480" y="2209680"/>
            <a:chExt cx="6927120" cy="3477600"/>
          </a:xfrm>
        </p:grpSpPr>
        <p:pic>
          <p:nvPicPr>
            <p:cNvPr id="1652" name="object 6" descr=""/>
            <p:cNvPicPr/>
            <p:nvPr/>
          </p:nvPicPr>
          <p:blipFill>
            <a:blip r:embed="rId2"/>
            <a:stretch/>
          </p:blipFill>
          <p:spPr>
            <a:xfrm>
              <a:off x="2170800" y="2209680"/>
              <a:ext cx="6482880" cy="16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3" name="object 7" descr=""/>
            <p:cNvPicPr/>
            <p:nvPr/>
          </p:nvPicPr>
          <p:blipFill>
            <a:blip r:embed="rId3"/>
            <a:stretch/>
          </p:blipFill>
          <p:spPr>
            <a:xfrm>
              <a:off x="3200400" y="4191120"/>
              <a:ext cx="2514960" cy="126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4" name="object 8" descr=""/>
            <p:cNvPicPr/>
            <p:nvPr/>
          </p:nvPicPr>
          <p:blipFill>
            <a:blip r:embed="rId4"/>
            <a:stretch/>
          </p:blipFill>
          <p:spPr>
            <a:xfrm>
              <a:off x="1752480" y="3886200"/>
              <a:ext cx="6927120" cy="1801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56" name="object 10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19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3812040" y="579240"/>
            <a:ext cx="2413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Aggregation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9" name="object 4"/>
          <p:cNvSpPr/>
          <p:nvPr/>
        </p:nvSpPr>
        <p:spPr>
          <a:xfrm>
            <a:off x="992160" y="1156320"/>
            <a:ext cx="8008920" cy="17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480" bIns="0" anchor="t">
            <a:spAutoFit/>
          </a:bodyPr>
          <a:p>
            <a:pPr marL="356400" indent="-343440">
              <a:lnSpc>
                <a:spcPct val="100000"/>
              </a:lnSpc>
              <a:spcBef>
                <a:spcPts val="689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Aggregation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special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relation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65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Here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other,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whole-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part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4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exists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them.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parts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NOT</a:t>
            </a:r>
            <a:r>
              <a:rPr b="1" lang="en-IN" sz="2400" spc="-120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c00000"/>
                </a:solidFill>
                <a:latin typeface="Times New Roman"/>
              </a:rPr>
              <a:t>existence-dependen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whole.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0" name="object 5"/>
          <p:cNvSpPr/>
          <p:nvPr/>
        </p:nvSpPr>
        <p:spPr>
          <a:xfrm>
            <a:off x="4638240" y="2922840"/>
            <a:ext cx="41907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841040"/>
                <a:tab algn="l" pos="275544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gi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7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ggr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1" name="object 6"/>
          <p:cNvSpPr/>
          <p:nvPr/>
        </p:nvSpPr>
        <p:spPr>
          <a:xfrm>
            <a:off x="1450080" y="2922840"/>
            <a:ext cx="71856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r">
              <a:lnSpc>
                <a:spcPts val="2874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13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E.g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2874"/>
              </a:lnSpc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2" name="object 7"/>
          <p:cNvSpPr/>
          <p:nvPr/>
        </p:nvSpPr>
        <p:spPr>
          <a:xfrm>
            <a:off x="2809440" y="2922840"/>
            <a:ext cx="153684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74"/>
              </a:lnSpc>
              <a:spcBef>
                <a:spcPts val="99"/>
              </a:spcBef>
              <a:tabLst>
                <a:tab algn="l" pos="9266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book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874"/>
              </a:lnSpc>
              <a:tabLst>
                <a:tab algn="l" pos="926640"/>
              </a:tabLst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book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3" name="object 8"/>
          <p:cNvSpPr/>
          <p:nvPr/>
        </p:nvSpPr>
        <p:spPr>
          <a:xfrm>
            <a:off x="3723840" y="3287880"/>
            <a:ext cx="523512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Books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added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register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4" name="object 9"/>
          <p:cNvSpPr/>
          <p:nvPr/>
        </p:nvSpPr>
        <p:spPr>
          <a:xfrm>
            <a:off x="521280" y="3645360"/>
            <a:ext cx="787680" cy="240480"/>
          </a:xfrm>
          <a:custGeom>
            <a:avLst/>
            <a:gdLst>
              <a:gd name="textAreaLeft" fmla="*/ 0 w 787680"/>
              <a:gd name="textAreaRight" fmla="*/ 788040 w 787680"/>
              <a:gd name="textAreaTop" fmla="*/ 0 h 240480"/>
              <a:gd name="textAreaBottom" fmla="*/ 240840 h 240480"/>
            </a:gdLst>
            <a:ahLst/>
            <a:rect l="textAreaLeft" t="textAreaTop" r="textAreaRight" b="textAreaBottom"/>
            <a:pathLst>
              <a:path w="788035" h="240664">
                <a:moveTo>
                  <a:pt x="787781" y="6083"/>
                </a:moveTo>
                <a:lnTo>
                  <a:pt x="781685" y="0"/>
                </a:lnTo>
                <a:lnTo>
                  <a:pt x="6096" y="0"/>
                </a:lnTo>
                <a:lnTo>
                  <a:pt x="0" y="6083"/>
                </a:lnTo>
                <a:lnTo>
                  <a:pt x="0" y="240284"/>
                </a:lnTo>
                <a:lnTo>
                  <a:pt x="12192" y="240284"/>
                </a:lnTo>
                <a:lnTo>
                  <a:pt x="25908" y="240296"/>
                </a:lnTo>
                <a:lnTo>
                  <a:pt x="25908" y="25857"/>
                </a:lnTo>
                <a:lnTo>
                  <a:pt x="25895" y="12179"/>
                </a:lnTo>
                <a:lnTo>
                  <a:pt x="25908" y="25857"/>
                </a:lnTo>
                <a:lnTo>
                  <a:pt x="761873" y="25857"/>
                </a:lnTo>
                <a:lnTo>
                  <a:pt x="761873" y="240284"/>
                </a:lnTo>
                <a:lnTo>
                  <a:pt x="774052" y="240284"/>
                </a:lnTo>
                <a:lnTo>
                  <a:pt x="774052" y="25857"/>
                </a:lnTo>
                <a:lnTo>
                  <a:pt x="774065" y="240284"/>
                </a:lnTo>
                <a:lnTo>
                  <a:pt x="787781" y="240284"/>
                </a:lnTo>
                <a:lnTo>
                  <a:pt x="787781" y="6083"/>
                </a:lnTo>
                <a:close/>
              </a:path>
            </a:pathLst>
          </a:custGeom>
          <a:solidFill>
            <a:srgbClr val="375d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5" name="object 10"/>
          <p:cNvSpPr/>
          <p:nvPr/>
        </p:nvSpPr>
        <p:spPr>
          <a:xfrm>
            <a:off x="615600" y="3632040"/>
            <a:ext cx="589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ol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6" name="object 11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9144000" y="0"/>
                </a:moveTo>
                <a:lnTo>
                  <a:pt x="0" y="0"/>
                </a:lnTo>
                <a:lnTo>
                  <a:pt x="0" y="3429000"/>
                </a:lnTo>
                <a:lnTo>
                  <a:pt x="9144000" y="3429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7" name="object 12"/>
          <p:cNvSpPr/>
          <p:nvPr/>
        </p:nvSpPr>
        <p:spPr>
          <a:xfrm>
            <a:off x="992880" y="3654360"/>
            <a:ext cx="8065440" cy="38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1680" bIns="0" anchor="t">
            <a:spAutoFit/>
          </a:bodyPr>
          <a:p>
            <a:pPr marL="756360">
              <a:lnSpc>
                <a:spcPts val="2809"/>
              </a:lnSpc>
              <a:spcBef>
                <a:spcPts val="249"/>
              </a:spcBef>
              <a:tabLst>
                <a:tab algn="l" pos="3936240"/>
                <a:tab algn="l" pos="4765680"/>
                <a:tab algn="l" pos="6437520"/>
                <a:tab algn="l" pos="7296840"/>
                <a:tab algn="l" pos="7752240"/>
              </a:tabLst>
            </a:pPr>
            <a:r>
              <a:rPr b="0" lang="en-IN" sz="3600" spc="-1200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28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1177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43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600" spc="-1163" strike="noStrike" baseline="1000">
                <a:solidFill>
                  <a:srgbClr val="000000"/>
                </a:solidFill>
                <a:latin typeface="Times New Roman"/>
              </a:rPr>
              <a:t>q</a:t>
            </a:r>
            <a:r>
              <a:rPr b="0" lang="en-IN" sz="2400" spc="-440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600" spc="-219" strike="noStrike" baseline="1000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400" spc="-1070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600" spc="-579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310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600" spc="-1342" strike="noStrike" baseline="1000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8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622" strike="noStrike" baseline="1000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400" spc="-440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600" spc="-840" strike="noStrike" baseline="1000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53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1007" strike="noStrike" baseline="1000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296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600" spc="-443" strike="noStrike" baseline="1000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800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600" spc="-602" strike="noStrike" baseline="1000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4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3600" spc="-1132" strike="noStrike" baseline="1000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47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600" spc="-939" strike="noStrike" baseline="1000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1140" strike="noStrike" baseline="1000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xi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nthoug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3600" spc="-15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24" strike="noStrike" baseline="1000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600" spc="-1" strike="noStrike" baseline="1000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600" spc="-38" strike="noStrike" baseline="1000">
                <a:solidFill>
                  <a:srgbClr val="000000"/>
                </a:solidFill>
                <a:latin typeface="Times New Roman"/>
              </a:rPr>
              <a:t>no 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Bookregister.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51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2014200"/>
                <a:tab algn="l" pos="2352600"/>
                <a:tab algn="l" pos="3891960"/>
                <a:tab algn="l" pos="4331160"/>
                <a:tab algn="l" pos="4754880"/>
                <a:tab algn="l" pos="690552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Aggr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tio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ese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rgbClr val="0000cc"/>
                </a:solidFill>
                <a:latin typeface="Times New Roman"/>
              </a:rPr>
              <a:t>e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mpty(unfill</a:t>
            </a:r>
            <a:r>
              <a:rPr b="1" lang="en-IN" sz="2400" spc="-12" strike="noStrike">
                <a:solidFill>
                  <a:srgbClr val="0000cc"/>
                </a:solidFill>
                <a:latin typeface="Times New Roman"/>
              </a:rPr>
              <a:t>e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d</a:t>
            </a:r>
            <a:r>
              <a:rPr b="1" lang="en-IN" sz="2400" spc="-1" strike="noStrike">
                <a:solidFill>
                  <a:srgbClr val="0000cc"/>
                </a:solidFill>
                <a:latin typeface="Times New Roman"/>
              </a:rPr>
              <a:t>)</a:t>
            </a:r>
            <a:r>
              <a:rPr b="1" lang="en-IN" sz="2400" spc="-1" strike="noStrike">
                <a:solidFill>
                  <a:srgbClr val="0000cc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diamon</a:t>
            </a:r>
            <a:r>
              <a:rPr b="1" lang="en-IN" sz="2400" spc="-1" strike="noStrike">
                <a:solidFill>
                  <a:srgbClr val="0000cc"/>
                </a:solidFill>
                <a:latin typeface="Times New Roman"/>
              </a:rPr>
              <a:t>d 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symbo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aggregate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end(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whole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relationship.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ts val="2829"/>
              </a:lnSpc>
              <a:spcBef>
                <a:spcPts val="740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  <a:tab algn="l" pos="1112400"/>
                <a:tab algn="l" pos="2833200"/>
                <a:tab algn="l" pos="4554360"/>
                <a:tab algn="l" pos="5649120"/>
                <a:tab algn="l" pos="6220440"/>
                <a:tab algn="l" pos="7585200"/>
              </a:tabLst>
            </a:pP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ggr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tion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nno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fl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xiv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(i.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 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recursive).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6360" indent="-287640"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is,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400" spc="1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contain</a:t>
            </a:r>
            <a:r>
              <a:rPr b="0" lang="en-IN" sz="24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same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itself.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68" name="object 13"/>
          <p:cNvGrpSpPr/>
          <p:nvPr/>
        </p:nvGrpSpPr>
        <p:grpSpPr>
          <a:xfrm>
            <a:off x="457200" y="3948840"/>
            <a:ext cx="775440" cy="2007720"/>
            <a:chOff x="457200" y="3948840"/>
            <a:chExt cx="775440" cy="2007720"/>
          </a:xfrm>
        </p:grpSpPr>
        <p:sp>
          <p:nvSpPr>
            <p:cNvPr id="1669" name="object 14"/>
            <p:cNvSpPr/>
            <p:nvPr/>
          </p:nvSpPr>
          <p:spPr>
            <a:xfrm>
              <a:off x="597240" y="3948840"/>
              <a:ext cx="482400" cy="407880"/>
            </a:xfrm>
            <a:custGeom>
              <a:avLst/>
              <a:gdLst>
                <a:gd name="textAreaLeft" fmla="*/ 0 w 482400"/>
                <a:gd name="textAreaRight" fmla="*/ 482760 w 482400"/>
                <a:gd name="textAreaTop" fmla="*/ 0 h 407880"/>
                <a:gd name="textAreaBottom" fmla="*/ 408240 h 407880"/>
              </a:gdLst>
              <a:ahLst/>
              <a:rect l="textAreaLeft" t="textAreaTop" r="textAreaRight" b="textAreaBottom"/>
              <a:pathLst>
                <a:path w="482600" h="408304">
                  <a:moveTo>
                    <a:pt x="482219" y="200926"/>
                  </a:moveTo>
                  <a:lnTo>
                    <a:pt x="480695" y="197878"/>
                  </a:lnTo>
                  <a:lnTo>
                    <a:pt x="477659" y="194830"/>
                  </a:lnTo>
                  <a:lnTo>
                    <a:pt x="460921" y="180886"/>
                  </a:lnTo>
                  <a:lnTo>
                    <a:pt x="460921" y="194830"/>
                  </a:lnTo>
                  <a:lnTo>
                    <a:pt x="460921" y="214617"/>
                  </a:lnTo>
                  <a:lnTo>
                    <a:pt x="460908" y="194843"/>
                  </a:lnTo>
                  <a:lnTo>
                    <a:pt x="460921" y="180886"/>
                  </a:lnTo>
                  <a:lnTo>
                    <a:pt x="449059" y="170992"/>
                  </a:lnTo>
                  <a:lnTo>
                    <a:pt x="449059" y="204724"/>
                  </a:lnTo>
                  <a:lnTo>
                    <a:pt x="241109" y="378117"/>
                  </a:lnTo>
                  <a:lnTo>
                    <a:pt x="232740" y="385102"/>
                  </a:lnTo>
                  <a:lnTo>
                    <a:pt x="241109" y="378117"/>
                  </a:lnTo>
                  <a:lnTo>
                    <a:pt x="33159" y="204736"/>
                  </a:lnTo>
                  <a:lnTo>
                    <a:pt x="21297" y="194830"/>
                  </a:lnTo>
                  <a:lnTo>
                    <a:pt x="33159" y="204724"/>
                  </a:lnTo>
                  <a:lnTo>
                    <a:pt x="232740" y="38315"/>
                  </a:lnTo>
                  <a:lnTo>
                    <a:pt x="241096" y="31356"/>
                  </a:lnTo>
                  <a:lnTo>
                    <a:pt x="249466" y="38315"/>
                  </a:lnTo>
                  <a:lnTo>
                    <a:pt x="249466" y="24371"/>
                  </a:lnTo>
                  <a:lnTo>
                    <a:pt x="249478" y="38315"/>
                  </a:lnTo>
                  <a:lnTo>
                    <a:pt x="449059" y="204724"/>
                  </a:lnTo>
                  <a:lnTo>
                    <a:pt x="449059" y="170992"/>
                  </a:lnTo>
                  <a:lnTo>
                    <a:pt x="249478" y="4572"/>
                  </a:lnTo>
                  <a:lnTo>
                    <a:pt x="244906" y="0"/>
                  </a:lnTo>
                  <a:lnTo>
                    <a:pt x="237299" y="0"/>
                  </a:lnTo>
                  <a:lnTo>
                    <a:pt x="232740" y="4572"/>
                  </a:lnTo>
                  <a:lnTo>
                    <a:pt x="4559" y="194830"/>
                  </a:lnTo>
                  <a:lnTo>
                    <a:pt x="1524" y="197878"/>
                  </a:lnTo>
                  <a:lnTo>
                    <a:pt x="0" y="200926"/>
                  </a:lnTo>
                  <a:lnTo>
                    <a:pt x="0" y="208534"/>
                  </a:lnTo>
                  <a:lnTo>
                    <a:pt x="1524" y="211582"/>
                  </a:lnTo>
                  <a:lnTo>
                    <a:pt x="4559" y="214617"/>
                  </a:lnTo>
                  <a:lnTo>
                    <a:pt x="21297" y="228574"/>
                  </a:lnTo>
                  <a:lnTo>
                    <a:pt x="232727" y="404876"/>
                  </a:lnTo>
                  <a:lnTo>
                    <a:pt x="237299" y="407936"/>
                  </a:lnTo>
                  <a:lnTo>
                    <a:pt x="244906" y="407936"/>
                  </a:lnTo>
                  <a:lnTo>
                    <a:pt x="249466" y="404888"/>
                  </a:lnTo>
                  <a:lnTo>
                    <a:pt x="249466" y="385102"/>
                  </a:lnTo>
                  <a:lnTo>
                    <a:pt x="249478" y="404888"/>
                  </a:lnTo>
                  <a:lnTo>
                    <a:pt x="460921" y="228574"/>
                  </a:lnTo>
                  <a:lnTo>
                    <a:pt x="477659" y="214617"/>
                  </a:lnTo>
                  <a:lnTo>
                    <a:pt x="480695" y="211582"/>
                  </a:lnTo>
                  <a:lnTo>
                    <a:pt x="482219" y="208534"/>
                  </a:lnTo>
                  <a:lnTo>
                    <a:pt x="482219" y="200926"/>
                  </a:lnTo>
                  <a:close/>
                </a:path>
              </a:pathLst>
            </a:custGeom>
            <a:solidFill>
              <a:srgbClr val="375d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70" name="object 15"/>
            <p:cNvSpPr/>
            <p:nvPr/>
          </p:nvSpPr>
          <p:spPr>
            <a:xfrm>
              <a:off x="830520" y="4343400"/>
              <a:ext cx="18000" cy="129456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1294560"/>
                <a:gd name="textAreaBottom" fmla="*/ 1294920 h 1294560"/>
              </a:gdLst>
              <a:ahLst/>
              <a:rect l="textAreaLeft" t="textAreaTop" r="textAreaRight" b="textAreaBottom"/>
              <a:pathLst>
                <a:path w="18415" h="1294764">
                  <a:moveTo>
                    <a:pt x="18161" y="0"/>
                  </a:moveTo>
                  <a:lnTo>
                    <a:pt x="1511" y="0"/>
                  </a:lnTo>
                  <a:lnTo>
                    <a:pt x="0" y="1294638"/>
                  </a:lnTo>
                  <a:lnTo>
                    <a:pt x="16649" y="1294638"/>
                  </a:lnTo>
                  <a:lnTo>
                    <a:pt x="181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71" name="object 16"/>
            <p:cNvSpPr/>
            <p:nvPr/>
          </p:nvSpPr>
          <p:spPr>
            <a:xfrm>
              <a:off x="457200" y="5626800"/>
              <a:ext cx="775440" cy="329760"/>
            </a:xfrm>
            <a:custGeom>
              <a:avLst/>
              <a:gdLst>
                <a:gd name="textAreaLeft" fmla="*/ 0 w 775440"/>
                <a:gd name="textAreaRight" fmla="*/ 775800 w 775440"/>
                <a:gd name="textAreaTop" fmla="*/ 0 h 329760"/>
                <a:gd name="textAreaBottom" fmla="*/ 330120 h 329760"/>
              </a:gdLst>
              <a:ahLst/>
              <a:rect l="textAreaLeft" t="textAreaTop" r="textAreaRight" b="textAreaBottom"/>
              <a:pathLst>
                <a:path w="775969" h="330200">
                  <a:moveTo>
                    <a:pt x="775474" y="6070"/>
                  </a:moveTo>
                  <a:lnTo>
                    <a:pt x="769378" y="0"/>
                  </a:lnTo>
                  <a:lnTo>
                    <a:pt x="749579" y="0"/>
                  </a:lnTo>
                  <a:lnTo>
                    <a:pt x="749579" y="25831"/>
                  </a:lnTo>
                  <a:lnTo>
                    <a:pt x="749579" y="303974"/>
                  </a:lnTo>
                  <a:lnTo>
                    <a:pt x="13728" y="303974"/>
                  </a:lnTo>
                  <a:lnTo>
                    <a:pt x="13728" y="25831"/>
                  </a:lnTo>
                  <a:lnTo>
                    <a:pt x="749579" y="25831"/>
                  </a:lnTo>
                  <a:lnTo>
                    <a:pt x="749579" y="0"/>
                  </a:lnTo>
                  <a:lnTo>
                    <a:pt x="13728" y="0"/>
                  </a:lnTo>
                  <a:lnTo>
                    <a:pt x="13728" y="12153"/>
                  </a:lnTo>
                  <a:lnTo>
                    <a:pt x="13728" y="25819"/>
                  </a:lnTo>
                  <a:lnTo>
                    <a:pt x="13716" y="12166"/>
                  </a:lnTo>
                  <a:lnTo>
                    <a:pt x="13728" y="0"/>
                  </a:lnTo>
                  <a:lnTo>
                    <a:pt x="12" y="0"/>
                  </a:lnTo>
                  <a:lnTo>
                    <a:pt x="12" y="25819"/>
                  </a:lnTo>
                  <a:lnTo>
                    <a:pt x="12" y="303974"/>
                  </a:lnTo>
                  <a:lnTo>
                    <a:pt x="0" y="329806"/>
                  </a:lnTo>
                  <a:lnTo>
                    <a:pt x="13716" y="329806"/>
                  </a:lnTo>
                  <a:lnTo>
                    <a:pt x="749566" y="329819"/>
                  </a:lnTo>
                  <a:lnTo>
                    <a:pt x="749566" y="316128"/>
                  </a:lnTo>
                  <a:lnTo>
                    <a:pt x="749579" y="329806"/>
                  </a:lnTo>
                  <a:lnTo>
                    <a:pt x="761758" y="329806"/>
                  </a:lnTo>
                  <a:lnTo>
                    <a:pt x="769378" y="329819"/>
                  </a:lnTo>
                  <a:lnTo>
                    <a:pt x="775474" y="323735"/>
                  </a:lnTo>
                  <a:lnTo>
                    <a:pt x="775474" y="12153"/>
                  </a:lnTo>
                  <a:lnTo>
                    <a:pt x="775474" y="6070"/>
                  </a:lnTo>
                  <a:close/>
                </a:path>
              </a:pathLst>
            </a:custGeom>
            <a:solidFill>
              <a:srgbClr val="375d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72" name="object 17"/>
          <p:cNvSpPr/>
          <p:nvPr/>
        </p:nvSpPr>
        <p:spPr>
          <a:xfrm>
            <a:off x="632160" y="5613120"/>
            <a:ext cx="399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part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3" name="object 18"/>
          <p:cNvSpPr/>
          <p:nvPr/>
        </p:nvSpPr>
        <p:spPr>
          <a:xfrm>
            <a:off x="521280" y="3886200"/>
            <a:ext cx="787680" cy="89640"/>
          </a:xfrm>
          <a:custGeom>
            <a:avLst/>
            <a:gdLst>
              <a:gd name="textAreaLeft" fmla="*/ 0 w 787680"/>
              <a:gd name="textAreaRight" fmla="*/ 788040 w 787680"/>
              <a:gd name="textAreaTop" fmla="*/ 0 h 89640"/>
              <a:gd name="textAreaBottom" fmla="*/ 90000 h 89640"/>
            </a:gdLst>
            <a:ahLst/>
            <a:rect l="textAreaLeft" t="textAreaTop" r="textAreaRight" b="textAreaBottom"/>
            <a:pathLst>
              <a:path w="788035" h="90170">
                <a:moveTo>
                  <a:pt x="787793" y="12"/>
                </a:moveTo>
                <a:lnTo>
                  <a:pt x="767981" y="12"/>
                </a:lnTo>
                <a:lnTo>
                  <a:pt x="767981" y="69913"/>
                </a:lnTo>
                <a:lnTo>
                  <a:pt x="761885" y="75996"/>
                </a:lnTo>
                <a:lnTo>
                  <a:pt x="767981" y="69913"/>
                </a:lnTo>
                <a:lnTo>
                  <a:pt x="767981" y="12"/>
                </a:lnTo>
                <a:lnTo>
                  <a:pt x="761885" y="12"/>
                </a:lnTo>
                <a:lnTo>
                  <a:pt x="761885" y="63830"/>
                </a:lnTo>
                <a:lnTo>
                  <a:pt x="25908" y="63830"/>
                </a:lnTo>
                <a:lnTo>
                  <a:pt x="25908" y="0"/>
                </a:lnTo>
                <a:lnTo>
                  <a:pt x="0" y="0"/>
                </a:lnTo>
                <a:lnTo>
                  <a:pt x="0" y="83591"/>
                </a:lnTo>
                <a:lnTo>
                  <a:pt x="6096" y="89662"/>
                </a:lnTo>
                <a:lnTo>
                  <a:pt x="12192" y="89662"/>
                </a:lnTo>
                <a:lnTo>
                  <a:pt x="25908" y="89674"/>
                </a:lnTo>
                <a:lnTo>
                  <a:pt x="25908" y="75996"/>
                </a:lnTo>
                <a:lnTo>
                  <a:pt x="12192" y="63842"/>
                </a:lnTo>
                <a:lnTo>
                  <a:pt x="25920" y="75984"/>
                </a:lnTo>
                <a:lnTo>
                  <a:pt x="25920" y="89662"/>
                </a:lnTo>
                <a:lnTo>
                  <a:pt x="761885" y="89662"/>
                </a:lnTo>
                <a:lnTo>
                  <a:pt x="774065" y="89674"/>
                </a:lnTo>
                <a:lnTo>
                  <a:pt x="774065" y="63842"/>
                </a:lnTo>
                <a:lnTo>
                  <a:pt x="774077" y="89674"/>
                </a:lnTo>
                <a:lnTo>
                  <a:pt x="781697" y="89674"/>
                </a:lnTo>
                <a:lnTo>
                  <a:pt x="787793" y="83591"/>
                </a:lnTo>
                <a:lnTo>
                  <a:pt x="787793" y="12"/>
                </a:lnTo>
                <a:close/>
              </a:path>
            </a:pathLst>
          </a:custGeom>
          <a:solidFill>
            <a:srgbClr val="375d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5" name="object 20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77" name="PlaceHolder 1"/>
          <p:cNvSpPr>
            <a:spLocks noGrp="1"/>
          </p:cNvSpPr>
          <p:nvPr>
            <p:ph type="title"/>
          </p:nvPr>
        </p:nvSpPr>
        <p:spPr>
          <a:xfrm>
            <a:off x="3812040" y="579240"/>
            <a:ext cx="2413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Aggregation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8" name="object 4"/>
          <p:cNvSpPr/>
          <p:nvPr/>
        </p:nvSpPr>
        <p:spPr>
          <a:xfrm>
            <a:off x="992160" y="2678760"/>
            <a:ext cx="8088120" cy="35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0600" bIns="0" anchor="t">
            <a:spAutoFit/>
          </a:bodyPr>
          <a:p>
            <a:pPr marL="355680" indent="-343080" algn="just">
              <a:lnSpc>
                <a:spcPts val="2820"/>
              </a:lnSpc>
              <a:spcBef>
                <a:spcPts val="241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Here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document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considered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aggregation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paragraphs.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ts val="2829"/>
              </a:lnSpc>
              <a:spcBef>
                <a:spcPts val="70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 paragraph can in turn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considered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aggregation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lines.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99000"/>
              </a:lnSpc>
              <a:spcBef>
                <a:spcPts val="590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Observe that the number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1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 annotated at the</a:t>
            </a:r>
            <a:r>
              <a:rPr b="0" lang="en-IN" sz="24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diamond</a:t>
            </a:r>
            <a:r>
              <a:rPr b="0" lang="en-IN" sz="2400" spc="5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end,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 a *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 annotated at the other end. This means that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document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paragraphs.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ts val="2829"/>
              </a:lnSpc>
              <a:spcBef>
                <a:spcPts val="791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we wanted to indicate that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document consists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exactly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10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paragraphs,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write</a:t>
            </a:r>
            <a:r>
              <a:rPr b="0" lang="en-IN" sz="2400" spc="5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10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9" name="object 5" descr=""/>
          <p:cNvPicPr/>
          <p:nvPr/>
        </p:nvPicPr>
        <p:blipFill>
          <a:blip r:embed="rId2"/>
          <a:stretch/>
        </p:blipFill>
        <p:spPr>
          <a:xfrm>
            <a:off x="1371600" y="1447920"/>
            <a:ext cx="6171840" cy="837720"/>
          </a:xfrm>
          <a:prstGeom prst="rect">
            <a:avLst/>
          </a:prstGeom>
          <a:ln w="0">
            <a:noFill/>
          </a:ln>
        </p:spPr>
      </p:pic>
      <p:sp>
        <p:nvSpPr>
          <p:cNvPr id="1681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3812040" y="579240"/>
            <a:ext cx="2413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Aggregation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4" name="object 4" descr=""/>
          <p:cNvPicPr/>
          <p:nvPr/>
        </p:nvPicPr>
        <p:blipFill>
          <a:blip r:embed="rId2"/>
          <a:stretch/>
        </p:blipFill>
        <p:spPr>
          <a:xfrm>
            <a:off x="2514600" y="1676520"/>
            <a:ext cx="4414680" cy="4289760"/>
          </a:xfrm>
          <a:prstGeom prst="rect">
            <a:avLst/>
          </a:prstGeom>
          <a:ln w="0">
            <a:noFill/>
          </a:ln>
        </p:spPr>
      </p:pic>
      <p:sp>
        <p:nvSpPr>
          <p:cNvPr id="1685" name="object 5"/>
          <p:cNvSpPr/>
          <p:nvPr/>
        </p:nvSpPr>
        <p:spPr>
          <a:xfrm>
            <a:off x="1907640" y="6116760"/>
            <a:ext cx="707976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n-IN" sz="1800" spc="-22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car</a:t>
            </a:r>
            <a:r>
              <a:rPr b="0" lang="en-IN" sz="18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n-IN" sz="18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aggregation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n-IN" sz="18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engine,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seat</a:t>
            </a:r>
            <a:r>
              <a:rPr b="0" lang="en-IN" sz="18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,wheel.</a:t>
            </a:r>
            <a:r>
              <a:rPr b="0" lang="en-IN" sz="18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They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are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parts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46" strike="noStrike">
                <a:solidFill>
                  <a:srgbClr val="000000"/>
                </a:solidFill>
                <a:latin typeface="Arial MT"/>
              </a:rPr>
              <a:t>car.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If</a:t>
            </a:r>
            <a:r>
              <a:rPr b="0" lang="en-IN" sz="18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car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damaged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then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engine</a:t>
            </a:r>
            <a:r>
              <a:rPr b="0" lang="en-IN" sz="18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seat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n-IN" sz="18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wheel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can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be</a:t>
            </a:r>
            <a:r>
              <a:rPr b="0" lang="en-IN" sz="18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used</a:t>
            </a:r>
            <a:r>
              <a:rPr b="0" lang="en-IN" sz="18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for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32" strike="noStrike">
                <a:solidFill>
                  <a:srgbClr val="000000"/>
                </a:solidFill>
                <a:latin typeface="Arial MT"/>
              </a:rPr>
              <a:t>another.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7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689" name="PlaceHolder 1"/>
          <p:cNvSpPr>
            <a:spLocks noGrp="1"/>
          </p:cNvSpPr>
          <p:nvPr>
            <p:ph type="title"/>
          </p:nvPr>
        </p:nvSpPr>
        <p:spPr>
          <a:xfrm>
            <a:off x="3769560" y="579240"/>
            <a:ext cx="2499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Composition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0" name="object 4"/>
          <p:cNvSpPr/>
          <p:nvPr/>
        </p:nvSpPr>
        <p:spPr>
          <a:xfrm>
            <a:off x="8522280" y="2959560"/>
            <a:ext cx="787680" cy="330480"/>
          </a:xfrm>
          <a:custGeom>
            <a:avLst/>
            <a:gdLst>
              <a:gd name="textAreaLeft" fmla="*/ 0 w 787680"/>
              <a:gd name="textAreaRight" fmla="*/ 788040 w 787680"/>
              <a:gd name="textAreaTop" fmla="*/ 0 h 330480"/>
              <a:gd name="textAreaBottom" fmla="*/ 330840 h 330480"/>
            </a:gdLst>
            <a:ahLst/>
            <a:rect l="textAreaLeft" t="textAreaTop" r="textAreaRight" b="textAreaBottom"/>
            <a:pathLst>
              <a:path w="788034" h="330835">
                <a:moveTo>
                  <a:pt x="787781" y="6096"/>
                </a:moveTo>
                <a:lnTo>
                  <a:pt x="781685" y="0"/>
                </a:lnTo>
                <a:lnTo>
                  <a:pt x="761873" y="0"/>
                </a:lnTo>
                <a:lnTo>
                  <a:pt x="761873" y="25895"/>
                </a:lnTo>
                <a:lnTo>
                  <a:pt x="761873" y="304673"/>
                </a:lnTo>
                <a:lnTo>
                  <a:pt x="25908" y="304673"/>
                </a:lnTo>
                <a:lnTo>
                  <a:pt x="25908" y="25895"/>
                </a:lnTo>
                <a:lnTo>
                  <a:pt x="761873" y="25895"/>
                </a:lnTo>
                <a:lnTo>
                  <a:pt x="761873" y="0"/>
                </a:lnTo>
                <a:lnTo>
                  <a:pt x="25908" y="0"/>
                </a:lnTo>
                <a:lnTo>
                  <a:pt x="25908" y="12179"/>
                </a:lnTo>
                <a:lnTo>
                  <a:pt x="25908" y="25882"/>
                </a:lnTo>
                <a:lnTo>
                  <a:pt x="25895" y="12192"/>
                </a:lnTo>
                <a:lnTo>
                  <a:pt x="25908" y="0"/>
                </a:lnTo>
                <a:lnTo>
                  <a:pt x="6096" y="0"/>
                </a:lnTo>
                <a:lnTo>
                  <a:pt x="0" y="6096"/>
                </a:lnTo>
                <a:lnTo>
                  <a:pt x="0" y="324485"/>
                </a:lnTo>
                <a:lnTo>
                  <a:pt x="6096" y="330581"/>
                </a:lnTo>
                <a:lnTo>
                  <a:pt x="12192" y="330581"/>
                </a:lnTo>
                <a:lnTo>
                  <a:pt x="25895" y="330568"/>
                </a:lnTo>
                <a:lnTo>
                  <a:pt x="761873" y="330568"/>
                </a:lnTo>
                <a:lnTo>
                  <a:pt x="774052" y="330568"/>
                </a:lnTo>
                <a:lnTo>
                  <a:pt x="774052" y="304685"/>
                </a:lnTo>
                <a:lnTo>
                  <a:pt x="774039" y="25895"/>
                </a:lnTo>
                <a:lnTo>
                  <a:pt x="774065" y="304673"/>
                </a:lnTo>
                <a:lnTo>
                  <a:pt x="774065" y="330581"/>
                </a:lnTo>
                <a:lnTo>
                  <a:pt x="781685" y="330581"/>
                </a:lnTo>
                <a:lnTo>
                  <a:pt x="787781" y="324485"/>
                </a:lnTo>
                <a:lnTo>
                  <a:pt x="787781" y="6096"/>
                </a:lnTo>
                <a:close/>
              </a:path>
            </a:pathLst>
          </a:custGeom>
          <a:solidFill>
            <a:srgbClr val="375d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1" name="object 5"/>
          <p:cNvSpPr/>
          <p:nvPr/>
        </p:nvSpPr>
        <p:spPr>
          <a:xfrm>
            <a:off x="8709480" y="2946240"/>
            <a:ext cx="399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part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2" name="object 6"/>
          <p:cNvSpPr/>
          <p:nvPr/>
        </p:nvSpPr>
        <p:spPr>
          <a:xfrm>
            <a:off x="8445960" y="1587960"/>
            <a:ext cx="787680" cy="330480"/>
          </a:xfrm>
          <a:custGeom>
            <a:avLst/>
            <a:gdLst>
              <a:gd name="textAreaLeft" fmla="*/ 0 w 787680"/>
              <a:gd name="textAreaRight" fmla="*/ 788040 w 787680"/>
              <a:gd name="textAreaTop" fmla="*/ 0 h 330480"/>
              <a:gd name="textAreaBottom" fmla="*/ 330840 h 330480"/>
            </a:gdLst>
            <a:ahLst/>
            <a:rect l="textAreaLeft" t="textAreaTop" r="textAreaRight" b="textAreaBottom"/>
            <a:pathLst>
              <a:path w="788034" h="330835">
                <a:moveTo>
                  <a:pt x="787781" y="6096"/>
                </a:moveTo>
                <a:lnTo>
                  <a:pt x="781685" y="0"/>
                </a:lnTo>
                <a:lnTo>
                  <a:pt x="761873" y="0"/>
                </a:lnTo>
                <a:lnTo>
                  <a:pt x="761873" y="25895"/>
                </a:lnTo>
                <a:lnTo>
                  <a:pt x="761873" y="304673"/>
                </a:lnTo>
                <a:lnTo>
                  <a:pt x="25908" y="304673"/>
                </a:lnTo>
                <a:lnTo>
                  <a:pt x="25908" y="25895"/>
                </a:lnTo>
                <a:lnTo>
                  <a:pt x="761873" y="25895"/>
                </a:lnTo>
                <a:lnTo>
                  <a:pt x="761873" y="0"/>
                </a:lnTo>
                <a:lnTo>
                  <a:pt x="25908" y="0"/>
                </a:lnTo>
                <a:lnTo>
                  <a:pt x="25908" y="12179"/>
                </a:lnTo>
                <a:lnTo>
                  <a:pt x="25908" y="25882"/>
                </a:lnTo>
                <a:lnTo>
                  <a:pt x="25895" y="316865"/>
                </a:lnTo>
                <a:lnTo>
                  <a:pt x="12192" y="304698"/>
                </a:lnTo>
                <a:lnTo>
                  <a:pt x="25895" y="316865"/>
                </a:lnTo>
                <a:lnTo>
                  <a:pt x="25895" y="25882"/>
                </a:lnTo>
                <a:lnTo>
                  <a:pt x="25895" y="12192"/>
                </a:lnTo>
                <a:lnTo>
                  <a:pt x="25908" y="0"/>
                </a:lnTo>
                <a:lnTo>
                  <a:pt x="6096" y="0"/>
                </a:lnTo>
                <a:lnTo>
                  <a:pt x="0" y="6096"/>
                </a:lnTo>
                <a:lnTo>
                  <a:pt x="0" y="324485"/>
                </a:lnTo>
                <a:lnTo>
                  <a:pt x="6096" y="330581"/>
                </a:lnTo>
                <a:lnTo>
                  <a:pt x="12179" y="330581"/>
                </a:lnTo>
                <a:lnTo>
                  <a:pt x="25895" y="330581"/>
                </a:lnTo>
                <a:lnTo>
                  <a:pt x="761873" y="330568"/>
                </a:lnTo>
                <a:lnTo>
                  <a:pt x="774052" y="330581"/>
                </a:lnTo>
                <a:lnTo>
                  <a:pt x="774052" y="304685"/>
                </a:lnTo>
                <a:lnTo>
                  <a:pt x="774039" y="25895"/>
                </a:lnTo>
                <a:lnTo>
                  <a:pt x="774065" y="304673"/>
                </a:lnTo>
                <a:lnTo>
                  <a:pt x="774065" y="330581"/>
                </a:lnTo>
                <a:lnTo>
                  <a:pt x="781685" y="330581"/>
                </a:lnTo>
                <a:lnTo>
                  <a:pt x="787781" y="324485"/>
                </a:lnTo>
                <a:lnTo>
                  <a:pt x="787781" y="6096"/>
                </a:lnTo>
                <a:close/>
              </a:path>
            </a:pathLst>
          </a:custGeom>
          <a:solidFill>
            <a:srgbClr val="375d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3" name="object 7"/>
          <p:cNvSpPr/>
          <p:nvPr/>
        </p:nvSpPr>
        <p:spPr>
          <a:xfrm>
            <a:off x="8540280" y="1574640"/>
            <a:ext cx="589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ol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94" name="object 8"/>
          <p:cNvGrpSpPr/>
          <p:nvPr/>
        </p:nvGrpSpPr>
        <p:grpSpPr>
          <a:xfrm>
            <a:off x="8826840" y="1892880"/>
            <a:ext cx="177840" cy="1081440"/>
            <a:chOff x="8826840" y="1892880"/>
            <a:chExt cx="177840" cy="1081440"/>
          </a:xfrm>
        </p:grpSpPr>
        <p:pic>
          <p:nvPicPr>
            <p:cNvPr id="1695" name="object 9" descr=""/>
            <p:cNvPicPr/>
            <p:nvPr/>
          </p:nvPicPr>
          <p:blipFill>
            <a:blip r:embed="rId2"/>
            <a:stretch/>
          </p:blipFill>
          <p:spPr>
            <a:xfrm>
              <a:off x="8826840" y="1892880"/>
              <a:ext cx="177840" cy="254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96" name="object 10"/>
            <p:cNvSpPr/>
            <p:nvPr/>
          </p:nvSpPr>
          <p:spPr>
            <a:xfrm>
              <a:off x="8907840" y="2135160"/>
              <a:ext cx="16200" cy="8391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839160"/>
                <a:gd name="textAreaBottom" fmla="*/ 839520 h 839160"/>
              </a:gdLst>
              <a:ahLst/>
              <a:rect l="textAreaLeft" t="textAreaTop" r="textAreaRight" b="textAreaBottom"/>
              <a:pathLst>
                <a:path w="16509" h="839469">
                  <a:moveTo>
                    <a:pt x="2984" y="0"/>
                  </a:moveTo>
                  <a:lnTo>
                    <a:pt x="0" y="837819"/>
                  </a:lnTo>
                  <a:lnTo>
                    <a:pt x="13411" y="839343"/>
                  </a:lnTo>
                  <a:lnTo>
                    <a:pt x="16395" y="1524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rgbClr val="487d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1697" name="object 11" descr=""/>
          <p:cNvPicPr/>
          <p:nvPr/>
        </p:nvPicPr>
        <p:blipFill>
          <a:blip r:embed="rId3"/>
          <a:stretch/>
        </p:blipFill>
        <p:spPr>
          <a:xfrm>
            <a:off x="6151680" y="4127040"/>
            <a:ext cx="3317400" cy="1586880"/>
          </a:xfrm>
          <a:prstGeom prst="rect">
            <a:avLst/>
          </a:prstGeom>
          <a:ln w="0">
            <a:noFill/>
          </a:ln>
        </p:spPr>
      </p:pic>
      <p:sp>
        <p:nvSpPr>
          <p:cNvPr id="1698" name="object 12"/>
          <p:cNvSpPr/>
          <p:nvPr/>
        </p:nvSpPr>
        <p:spPr>
          <a:xfrm>
            <a:off x="992880" y="1306800"/>
            <a:ext cx="6486840" cy="30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Composition</a:t>
            </a:r>
            <a:r>
              <a:rPr b="0" lang="en-IN" sz="24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4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stricter</a:t>
            </a:r>
            <a:r>
              <a:rPr b="1" lang="en-IN" sz="2400" spc="3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form</a:t>
            </a:r>
            <a:r>
              <a:rPr b="1" lang="en-IN" sz="24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4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aggregation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400" spc="-59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 which the </a:t>
            </a:r>
            <a:r>
              <a:rPr b="0" lang="en-IN" sz="2400" spc="-12" strike="noStrike">
                <a:solidFill>
                  <a:srgbClr val="c00000"/>
                </a:solidFill>
                <a:latin typeface="Times New Roman"/>
              </a:rPr>
              <a:t>parts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400" spc="-15" strike="noStrike">
                <a:solidFill>
                  <a:srgbClr val="c00000"/>
                </a:solidFill>
                <a:latin typeface="Times New Roman"/>
              </a:rPr>
              <a:t>existence-dependent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whole.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whole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lost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parts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exist.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Composition</a:t>
            </a:r>
            <a:r>
              <a:rPr b="0" lang="en-IN" sz="24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4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filled</a:t>
            </a:r>
            <a:r>
              <a:rPr b="1" lang="en-IN" sz="2400" spc="293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diamond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algn="just">
              <a:lnSpc>
                <a:spcPct val="100000"/>
              </a:lnSpc>
              <a:tabLst>
                <a:tab algn="l" pos="356760"/>
              </a:tabLst>
            </a:pP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drawn</a:t>
            </a:r>
            <a:r>
              <a:rPr b="0" lang="en-IN" sz="2400" spc="-3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cc"/>
                </a:solidFill>
                <a:latin typeface="Times New Roman"/>
              </a:rPr>
              <a:t>at</a:t>
            </a:r>
            <a:r>
              <a:rPr b="0" lang="en-IN" sz="2400" spc="-3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cc"/>
                </a:solidFill>
                <a:latin typeface="Times New Roman"/>
              </a:rPr>
              <a:t>composite-end.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1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man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dies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his 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head,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hand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leg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000" spc="4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55" strike="noStrike">
                <a:solidFill>
                  <a:srgbClr val="000000"/>
                </a:solidFill>
                <a:latin typeface="Times New Roman"/>
              </a:rPr>
              <a:t>gets </a:t>
            </a:r>
            <a:r>
              <a:rPr b="0" lang="en-IN" sz="20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decayed.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0" name="object 14"/>
          <p:cNvSpPr/>
          <p:nvPr/>
        </p:nvSpPr>
        <p:spPr>
          <a:xfrm>
            <a:off x="993600" y="5772960"/>
            <a:ext cx="621072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order</a:t>
            </a:r>
            <a:r>
              <a:rPr b="0" lang="en-IN" sz="20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cancelled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no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significance</a:t>
            </a:r>
            <a:r>
              <a:rPr b="0" lang="en-IN" sz="20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item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ordered.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1" name="object 15" descr=""/>
          <p:cNvPicPr/>
          <p:nvPr/>
        </p:nvPicPr>
        <p:blipFill>
          <a:blip r:embed="rId4"/>
          <a:stretch/>
        </p:blipFill>
        <p:spPr>
          <a:xfrm>
            <a:off x="1828800" y="6324480"/>
            <a:ext cx="3504960" cy="76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03" name="PlaceHolder 1"/>
          <p:cNvSpPr>
            <a:spLocks noGrp="1"/>
          </p:cNvSpPr>
          <p:nvPr>
            <p:ph type="title"/>
          </p:nvPr>
        </p:nvSpPr>
        <p:spPr>
          <a:xfrm>
            <a:off x="1830960" y="579240"/>
            <a:ext cx="6341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Aggregation</a:t>
            </a:r>
            <a:r>
              <a:rPr b="1" lang="en-IN" sz="3600" spc="-1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versus</a:t>
            </a:r>
            <a:r>
              <a:rPr b="1" lang="en-IN" sz="36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Composition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5" name="object 9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object 4"/>
          <p:cNvSpPr/>
          <p:nvPr/>
        </p:nvSpPr>
        <p:spPr>
          <a:xfrm>
            <a:off x="993600" y="1536120"/>
            <a:ext cx="805860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145520"/>
                <a:tab algn="l" pos="2877840"/>
                <a:tab algn="l" pos="3567960"/>
                <a:tab algn="l" pos="5339160"/>
                <a:tab algn="l" pos="6654960"/>
              </a:tabLst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Bot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agg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gatio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ompo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itio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ese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pa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t/whol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240">
              <a:lnSpc>
                <a:spcPct val="100000"/>
              </a:lnSpc>
              <a:tabLst>
                <a:tab algn="l" pos="354960"/>
                <a:tab algn="l" pos="355680"/>
                <a:tab algn="l" pos="1145520"/>
                <a:tab algn="l" pos="2877840"/>
                <a:tab algn="l" pos="3567960"/>
                <a:tab algn="l" pos="5339160"/>
                <a:tab algn="l" pos="665496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relationships.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" name="object 5"/>
          <p:cNvSpPr/>
          <p:nvPr/>
        </p:nvSpPr>
        <p:spPr>
          <a:xfrm>
            <a:off x="993600" y="2343960"/>
            <a:ext cx="1324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•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8" name="object 6"/>
          <p:cNvSpPr/>
          <p:nvPr/>
        </p:nvSpPr>
        <p:spPr>
          <a:xfrm>
            <a:off x="1336320" y="2343960"/>
            <a:ext cx="77162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939960"/>
                <a:tab algn="l" pos="1511280"/>
                <a:tab algn="l" pos="3271680"/>
                <a:tab algn="l" pos="3930120"/>
                <a:tab algn="l" pos="5720760"/>
                <a:tab algn="l" pos="6224760"/>
                <a:tab algn="l" pos="7221960"/>
              </a:tabLst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Whe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ompon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nt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ca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dynami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all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y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add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1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1" lang="en-IN" sz="24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9" name="object 7"/>
          <p:cNvSpPr/>
          <p:nvPr/>
        </p:nvSpPr>
        <p:spPr>
          <a:xfrm>
            <a:off x="993600" y="2630880"/>
            <a:ext cx="8086320" cy="46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algn="r">
              <a:lnSpc>
                <a:spcPct val="100000"/>
              </a:lnSpc>
              <a:spcBef>
                <a:spcPts val="700"/>
              </a:spcBef>
              <a:tabLst>
                <a:tab algn="l" pos="1388160"/>
                <a:tab algn="l" pos="4388400"/>
                <a:tab algn="l" pos="5172120"/>
                <a:tab algn="l" pos="5804640"/>
                <a:tab algn="l" pos="7499880"/>
              </a:tabLst>
            </a:pPr>
            <a:r>
              <a:rPr b="1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removed</a:t>
            </a:r>
            <a:r>
              <a:rPr b="1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ag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g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reg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a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t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io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466" strike="noStrike">
                <a:solidFill>
                  <a:srgbClr val="c00000"/>
                </a:solidFill>
                <a:latin typeface="Times New Roman"/>
              </a:rPr>
              <a:t>n</a:t>
            </a:r>
            <a:r>
              <a:rPr b="0" lang="en-IN" sz="2400" spc="-466" strike="noStrike">
                <a:solidFill>
                  <a:srgbClr val="000000"/>
                </a:solidFill>
                <a:latin typeface="Times New Roman"/>
              </a:rPr>
              <a:t>eg.</a:t>
            </a:r>
            <a:r>
              <a:rPr b="0" lang="en-IN" sz="2400" spc="-1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ate,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2360" indent="-342360" algn="r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42360"/>
                <a:tab algn="l" pos="343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components</a:t>
            </a:r>
            <a:r>
              <a:rPr b="1" lang="en-IN" sz="24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1" lang="en-IN" sz="24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1" lang="en-IN" sz="24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dynamically</a:t>
            </a:r>
            <a:r>
              <a:rPr b="1" lang="en-IN" sz="24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added/delete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algn="l" pos="342360"/>
                <a:tab algn="l" pos="343080"/>
              </a:tabLst>
            </a:pPr>
            <a:endParaRPr b="0" lang="en-IN" sz="2450" spc="-1" strike="noStrike">
              <a:solidFill>
                <a:srgbClr val="000000"/>
              </a:solidFill>
              <a:latin typeface="Arial"/>
            </a:endParaRPr>
          </a:p>
          <a:p>
            <a:pPr marL="354960" indent="-720" algn="just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components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life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as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composite.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composition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example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order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consisting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order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items.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If the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order once placed, the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items cannot be changed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at all.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case,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order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composition</a:t>
            </a:r>
            <a:r>
              <a:rPr b="1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order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items.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order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items </a:t>
            </a:r>
            <a:r>
              <a:rPr b="0" lang="en-IN" sz="22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can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 changed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(added, delete, and modified)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after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 order has been placed, then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aggregation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relation can be 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used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model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it.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11" name="PlaceHolder 1"/>
          <p:cNvSpPr>
            <a:spLocks noGrp="1"/>
          </p:cNvSpPr>
          <p:nvPr>
            <p:ph type="title"/>
          </p:nvPr>
        </p:nvSpPr>
        <p:spPr>
          <a:xfrm>
            <a:off x="3886200" y="579240"/>
            <a:ext cx="2270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Inheritance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2" name="object 4"/>
          <p:cNvSpPr/>
          <p:nvPr/>
        </p:nvSpPr>
        <p:spPr>
          <a:xfrm>
            <a:off x="992880" y="1240560"/>
            <a:ext cx="8006400" cy="36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eralizati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ita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el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ps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onn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sub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ss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superclass.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tabLst>
                <a:tab algn="l" pos="354960"/>
                <a:tab algn="l" pos="355680"/>
              </a:tabLst>
            </a:pP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9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sub-class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inherit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superclass.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836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allows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inheriting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superclasses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50000"/>
              </a:lnSpc>
              <a:spcBef>
                <a:spcPts val="74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solid</a:t>
            </a:r>
            <a:r>
              <a:rPr b="1" lang="en-IN" sz="2400" spc="10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line</a:t>
            </a:r>
            <a:r>
              <a:rPr b="1" lang="en-IN" sz="2400" spc="10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1" lang="en-IN" sz="24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1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hollow</a:t>
            </a:r>
            <a:r>
              <a:rPr b="1" lang="en-IN" sz="2400" spc="94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arrowhead</a:t>
            </a:r>
            <a:r>
              <a:rPr b="1" lang="en-IN" sz="2400" spc="8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0" lang="en-IN" sz="24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from</a:t>
            </a:r>
            <a:r>
              <a:rPr b="0" lang="en-IN" sz="2400" spc="9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child</a:t>
            </a:r>
            <a:r>
              <a:rPr b="0" lang="en-IN" sz="2400" spc="-7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</a:t>
            </a:r>
            <a:r>
              <a:rPr b="0" lang="en-IN" sz="24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parent</a:t>
            </a:r>
            <a:r>
              <a:rPr b="0" lang="en-IN" sz="2400" spc="-3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3" name="object 5" descr=""/>
          <p:cNvPicPr/>
          <p:nvPr/>
        </p:nvPicPr>
        <p:blipFill>
          <a:blip r:embed="rId2"/>
          <a:stretch/>
        </p:blipFill>
        <p:spPr>
          <a:xfrm>
            <a:off x="6095880" y="4810680"/>
            <a:ext cx="2010600" cy="2104920"/>
          </a:xfrm>
          <a:prstGeom prst="rect">
            <a:avLst/>
          </a:prstGeom>
          <a:ln w="0">
            <a:noFill/>
          </a:ln>
        </p:spPr>
      </p:pic>
      <p:sp>
        <p:nvSpPr>
          <p:cNvPr id="1715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028880" indent="-101664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Automated</a:t>
            </a:r>
            <a:r>
              <a:rPr b="1" lang="en-IN" sz="4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fire-alarm</a:t>
            </a:r>
            <a:r>
              <a:rPr b="1" lang="en-IN" sz="4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system— </a:t>
            </a:r>
            <a:r>
              <a:rPr b="1" lang="en-IN" sz="4400" spc="-10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customer</a:t>
            </a:r>
            <a:r>
              <a:rPr b="1" lang="en-IN" sz="44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requirements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object 5"/>
          <p:cNvSpPr/>
          <p:nvPr/>
        </p:nvSpPr>
        <p:spPr>
          <a:xfrm>
            <a:off x="993240" y="2077560"/>
            <a:ext cx="8072280" cy="38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5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owner 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large multi-storied building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wants to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have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computerised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fire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system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designed,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developed,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installed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his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building.</a:t>
            </a:r>
            <a:r>
              <a:rPr b="0" lang="en-IN" sz="2800" spc="6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Smoke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detectors and fire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alarms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would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placed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room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8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4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building.</a:t>
            </a:r>
            <a:r>
              <a:rPr b="0" lang="en-IN" sz="28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4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fire</a:t>
            </a:r>
            <a:r>
              <a:rPr b="0" lang="en-IN" sz="2800" spc="4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lang="en-IN" sz="28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would</a:t>
            </a:r>
            <a:r>
              <a:rPr b="0" lang="en-IN" sz="2800" spc="4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monitor </a:t>
            </a:r>
            <a:r>
              <a:rPr b="0" lang="en-IN" sz="2800" spc="-69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status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smoke detectors.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3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2111B2C2-29CE-42B9-A716-D51D7CE6D0D0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17" name="PlaceHolder 1"/>
          <p:cNvSpPr>
            <a:spLocks noGrp="1"/>
          </p:cNvSpPr>
          <p:nvPr>
            <p:ph type="title"/>
          </p:nvPr>
        </p:nvSpPr>
        <p:spPr>
          <a:xfrm>
            <a:off x="3821400" y="579240"/>
            <a:ext cx="2397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De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de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cy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8" name="object 4"/>
          <p:cNvSpPr/>
          <p:nvPr/>
        </p:nvSpPr>
        <p:spPr>
          <a:xfrm>
            <a:off x="992880" y="1457280"/>
            <a:ext cx="8089560" cy="29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44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 dependency means the relation between two or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more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 in which a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change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one may force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changes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other.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800" algn="just">
              <a:lnSpc>
                <a:spcPct val="100000"/>
              </a:lnSpc>
              <a:spcBef>
                <a:spcPts val="615"/>
              </a:spcBef>
              <a:tabLst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400" spc="2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Dependency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indicates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depends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another.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 dependency relationship is shown as a </a:t>
            </a:r>
            <a:r>
              <a:rPr b="1" lang="en-IN" sz="2600" spc="-7" strike="noStrike">
                <a:solidFill>
                  <a:srgbClr val="0000cc"/>
                </a:solidFill>
                <a:latin typeface="Times New Roman"/>
              </a:rPr>
              <a:t>dotted </a:t>
            </a:r>
            <a:r>
              <a:rPr b="1" lang="en-IN" sz="2600" spc="-1" strike="noStrike">
                <a:solidFill>
                  <a:srgbClr val="0000cc"/>
                </a:solidFill>
                <a:latin typeface="Times New Roman"/>
              </a:rPr>
              <a:t>line </a:t>
            </a:r>
            <a:r>
              <a:rPr b="1" lang="en-IN" sz="2600" spc="-32" strike="noStrike">
                <a:solidFill>
                  <a:srgbClr val="0000cc"/>
                </a:solidFill>
                <a:latin typeface="Times New Roman"/>
              </a:rPr>
              <a:t>with </a:t>
            </a:r>
            <a:r>
              <a:rPr b="1" lang="en-IN" sz="2600" spc="-26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cc"/>
                </a:solidFill>
                <a:latin typeface="Times New Roman"/>
              </a:rPr>
              <a:t>open</a:t>
            </a:r>
            <a:r>
              <a:rPr b="1" lang="en-IN" sz="2600" spc="-7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600" spc="-21" strike="noStrike">
                <a:solidFill>
                  <a:srgbClr val="0000cc"/>
                </a:solidFill>
                <a:latin typeface="Times New Roman"/>
              </a:rPr>
              <a:t>arrow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that is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drawn 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from </a:t>
            </a:r>
            <a:r>
              <a:rPr b="0" lang="en-IN" sz="26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dependent class </a:t>
            </a:r>
            <a:r>
              <a:rPr b="0" lang="en-IN" sz="26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 </a:t>
            </a:r>
            <a:r>
              <a:rPr b="0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independent</a:t>
            </a:r>
            <a:r>
              <a:rPr b="0" lang="en-IN" sz="2600" spc="-7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9" name="object 5" descr=""/>
          <p:cNvPicPr/>
          <p:nvPr/>
        </p:nvPicPr>
        <p:blipFill>
          <a:blip r:embed="rId2"/>
          <a:stretch/>
        </p:blipFill>
        <p:spPr>
          <a:xfrm>
            <a:off x="2152800" y="5048280"/>
            <a:ext cx="5362200" cy="657720"/>
          </a:xfrm>
          <a:prstGeom prst="rect">
            <a:avLst/>
          </a:prstGeom>
          <a:ln w="0">
            <a:noFill/>
          </a:ln>
        </p:spPr>
      </p:pic>
      <p:sp>
        <p:nvSpPr>
          <p:cNvPr id="1721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23" name="PlaceHolder 1"/>
          <p:cNvSpPr>
            <a:spLocks noGrp="1"/>
          </p:cNvSpPr>
          <p:nvPr>
            <p:ph type="title"/>
          </p:nvPr>
        </p:nvSpPr>
        <p:spPr>
          <a:xfrm>
            <a:off x="2881080" y="579240"/>
            <a:ext cx="4249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Dependency-Example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4" name="object 4" descr=""/>
          <p:cNvPicPr/>
          <p:nvPr/>
        </p:nvPicPr>
        <p:blipFill>
          <a:blip r:embed="rId2"/>
          <a:stretch/>
        </p:blipFill>
        <p:spPr>
          <a:xfrm>
            <a:off x="2070720" y="3255480"/>
            <a:ext cx="5735880" cy="1797840"/>
          </a:xfrm>
          <a:prstGeom prst="rect">
            <a:avLst/>
          </a:prstGeom>
          <a:ln w="0">
            <a:noFill/>
          </a:ln>
        </p:spPr>
      </p:pic>
      <p:sp>
        <p:nvSpPr>
          <p:cNvPr id="1726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28" name="PlaceHolder 1"/>
          <p:cNvSpPr>
            <a:spLocks noGrp="1"/>
          </p:cNvSpPr>
          <p:nvPr>
            <p:ph type="title"/>
          </p:nvPr>
        </p:nvSpPr>
        <p:spPr>
          <a:xfrm>
            <a:off x="2830680" y="579240"/>
            <a:ext cx="43628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Inheritance(examples)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9" name="object 4"/>
          <p:cNvSpPr/>
          <p:nvPr/>
        </p:nvSpPr>
        <p:spPr>
          <a:xfrm>
            <a:off x="993600" y="4938480"/>
            <a:ext cx="3823560" cy="9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Magazine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publication.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Book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publication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0" name="object 5" descr=""/>
          <p:cNvPicPr/>
          <p:nvPr/>
        </p:nvPicPr>
        <p:blipFill>
          <a:blip r:embed="rId2"/>
          <a:stretch/>
        </p:blipFill>
        <p:spPr>
          <a:xfrm>
            <a:off x="825840" y="1705680"/>
            <a:ext cx="3152520" cy="2930400"/>
          </a:xfrm>
          <a:prstGeom prst="rect">
            <a:avLst/>
          </a:prstGeom>
          <a:ln w="0">
            <a:noFill/>
          </a:ln>
        </p:spPr>
      </p:pic>
      <p:pic>
        <p:nvPicPr>
          <p:cNvPr id="1731" name="object 6" descr=""/>
          <p:cNvPicPr/>
          <p:nvPr/>
        </p:nvPicPr>
        <p:blipFill>
          <a:blip r:embed="rId3"/>
          <a:stretch/>
        </p:blipFill>
        <p:spPr>
          <a:xfrm>
            <a:off x="5049000" y="1828800"/>
            <a:ext cx="3748680" cy="2918880"/>
          </a:xfrm>
          <a:prstGeom prst="rect">
            <a:avLst/>
          </a:prstGeom>
          <a:ln w="0">
            <a:noFill/>
          </a:ln>
        </p:spPr>
      </p:pic>
      <p:sp>
        <p:nvSpPr>
          <p:cNvPr id="1732" name="object 7"/>
          <p:cNvSpPr/>
          <p:nvPr/>
        </p:nvSpPr>
        <p:spPr>
          <a:xfrm>
            <a:off x="5489280" y="5202360"/>
            <a:ext cx="3591720" cy="8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Printer</a:t>
            </a:r>
            <a:r>
              <a:rPr b="0" lang="en-IN" sz="18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n-IN" sz="18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output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device..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Display</a:t>
            </a:r>
            <a:r>
              <a:rPr b="0" lang="en-IN" sz="18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monitor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n-IN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output</a:t>
            </a:r>
            <a:r>
              <a:rPr b="0" lang="en-IN" sz="18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device.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4" name="object 9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36" name="PlaceHolder 1"/>
          <p:cNvSpPr>
            <a:spLocks noGrp="1"/>
          </p:cNvSpPr>
          <p:nvPr>
            <p:ph type="title"/>
          </p:nvPr>
        </p:nvSpPr>
        <p:spPr>
          <a:xfrm>
            <a:off x="3129480" y="579240"/>
            <a:ext cx="3768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Inheritance(contd.)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7" name="object 4"/>
          <p:cNvSpPr/>
          <p:nvPr/>
        </p:nvSpPr>
        <p:spPr>
          <a:xfrm>
            <a:off x="992880" y="1685880"/>
            <a:ext cx="20710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08648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ario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8" name="object 5"/>
          <p:cNvSpPr/>
          <p:nvPr/>
        </p:nvSpPr>
        <p:spPr>
          <a:xfrm>
            <a:off x="3256560" y="1685880"/>
            <a:ext cx="582120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605960"/>
                <a:tab algn="l" pos="2099160"/>
                <a:tab algn="l" pos="2464920"/>
                <a:tab algn="l" pos="4038480"/>
                <a:tab algn="l" pos="4716000"/>
                <a:tab algn="l" pos="5503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ub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sup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be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9" name="object 6"/>
          <p:cNvSpPr/>
          <p:nvPr/>
        </p:nvSpPr>
        <p:spPr>
          <a:xfrm>
            <a:off x="1335600" y="2082240"/>
            <a:ext cx="774288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-720" algn="just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differentiated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 means of the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discriminator.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 set 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subclasses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having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discriminator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partition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0" name="object 7" descr=""/>
          <p:cNvPicPr/>
          <p:nvPr/>
        </p:nvPicPr>
        <p:blipFill>
          <a:blip r:embed="rId2"/>
          <a:stretch/>
        </p:blipFill>
        <p:spPr>
          <a:xfrm>
            <a:off x="1523880" y="3733920"/>
            <a:ext cx="6895080" cy="2715480"/>
          </a:xfrm>
          <a:prstGeom prst="rect">
            <a:avLst/>
          </a:prstGeom>
          <a:ln w="0">
            <a:noFill/>
          </a:ln>
        </p:spPr>
      </p:pic>
      <p:sp>
        <p:nvSpPr>
          <p:cNvPr id="1742" name="object 9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29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44" name="PlaceHolder 1"/>
          <p:cNvSpPr>
            <a:spLocks noGrp="1"/>
          </p:cNvSpPr>
          <p:nvPr>
            <p:ph type="title"/>
          </p:nvPr>
        </p:nvSpPr>
        <p:spPr>
          <a:xfrm>
            <a:off x="3911040" y="579240"/>
            <a:ext cx="2218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Realization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6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7" name="object 4"/>
          <p:cNvSpPr/>
          <p:nvPr/>
        </p:nvSpPr>
        <p:spPr>
          <a:xfrm>
            <a:off x="992160" y="1610640"/>
            <a:ext cx="8088120" cy="30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200" bIns="0" anchor="t">
            <a:spAutoFit/>
          </a:bodyPr>
          <a:p>
            <a:pPr marL="356400" indent="-343080" algn="just">
              <a:lnSpc>
                <a:spcPct val="100000"/>
              </a:lnSpc>
              <a:spcBef>
                <a:spcPts val="694"/>
              </a:spcBef>
              <a:buClr>
                <a:srgbClr val="000000"/>
              </a:buClr>
              <a:buFont typeface="Arial MT"/>
              <a:buChar char="•"/>
              <a:tabLst>
                <a:tab algn="l" pos="35676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Realization</a:t>
            </a:r>
            <a:r>
              <a:rPr b="1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(Implements)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Realization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two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model elements, in which one model element (the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client)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realizes</a:t>
            </a:r>
            <a:r>
              <a:rPr b="0" lang="en-IN" sz="2600" spc="6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(implements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executes)</a:t>
            </a:r>
            <a:r>
              <a:rPr b="0" lang="en-IN" sz="2600" spc="12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behavior</a:t>
            </a:r>
            <a:r>
              <a:rPr b="1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model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element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supplier)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specifies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cc"/>
                </a:solidFill>
                <a:latin typeface="Times New Roman"/>
              </a:rPr>
              <a:t>hollow</a:t>
            </a:r>
            <a:r>
              <a:rPr b="1" lang="en-IN" sz="2600" spc="-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cc"/>
                </a:solidFill>
                <a:latin typeface="Times New Roman"/>
              </a:rPr>
              <a:t>triangle</a:t>
            </a:r>
            <a:r>
              <a:rPr b="1" lang="en-IN" sz="2600" spc="-1" strike="noStrike">
                <a:solidFill>
                  <a:srgbClr val="0000cc"/>
                </a:solidFill>
                <a:latin typeface="Times New Roman"/>
              </a:rPr>
              <a:t> shape</a:t>
            </a:r>
            <a:r>
              <a:rPr b="1" lang="en-IN" sz="2600" spc="4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interface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end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cc"/>
                </a:solidFill>
                <a:latin typeface="Times New Roman"/>
              </a:rPr>
              <a:t>dashed</a:t>
            </a:r>
            <a:r>
              <a:rPr b="1" i="1" lang="en-IN" sz="2600" spc="-3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cc"/>
                </a:solidFill>
                <a:latin typeface="Times New Roman"/>
              </a:rPr>
              <a:t>line.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49" name="PlaceHolder 1"/>
          <p:cNvSpPr>
            <a:spLocks noGrp="1"/>
          </p:cNvSpPr>
          <p:nvPr>
            <p:ph type="title"/>
          </p:nvPr>
        </p:nvSpPr>
        <p:spPr>
          <a:xfrm>
            <a:off x="3911040" y="579240"/>
            <a:ext cx="2218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Realization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1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2" name="object 4"/>
          <p:cNvSpPr/>
          <p:nvPr/>
        </p:nvSpPr>
        <p:spPr>
          <a:xfrm>
            <a:off x="991800" y="1609920"/>
            <a:ext cx="8084520" cy="529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356400" indent="-3430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Interface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  <a:tab algn="l" pos="3564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keyword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interface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  <a:tab algn="l" pos="356400"/>
                <a:tab algn="l" pos="1318320"/>
                <a:tab algn="l" pos="1894680"/>
                <a:tab algn="l" pos="3222000"/>
                <a:tab algn="l" pos="4629960"/>
                <a:tab algn="l" pos="5298480"/>
                <a:tab algn="l" pos="5929560"/>
                <a:tab algn="l" pos="6727320"/>
                <a:tab algn="l" pos="7924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ey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you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abst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 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ss’</a:t>
            </a:r>
            <a:r>
              <a:rPr b="0" lang="en-IN" sz="2600" spc="-2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om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it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mp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tati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is,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6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interface,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you</a:t>
            </a:r>
            <a:r>
              <a:rPr b="0" lang="en-IN" sz="26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specify</a:t>
            </a:r>
            <a:r>
              <a:rPr b="0" lang="en-IN" sz="26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what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must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do,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but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not how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does it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  <a:tab algn="l" pos="356400"/>
                <a:tab algn="l" pos="1822320"/>
                <a:tab algn="l" pos="2394000"/>
                <a:tab algn="l" pos="4231080"/>
                <a:tab algn="l" pos="5317560"/>
                <a:tab algn="l" pos="5744160"/>
                <a:tab algn="l" pos="6911280"/>
                <a:tab algn="l" pos="750312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rf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yn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tica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lly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mi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la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cla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6"/>
              </a:spcBef>
              <a:tabLst>
                <a:tab algn="l" pos="355680"/>
                <a:tab algn="l" pos="356400"/>
                <a:tab algn="l" pos="1822320"/>
                <a:tab algn="l" pos="2394000"/>
                <a:tab algn="l" pos="4231080"/>
                <a:tab algn="l" pos="5317560"/>
                <a:tab algn="l" pos="5744160"/>
                <a:tab algn="l" pos="6911280"/>
                <a:tab algn="l" pos="750312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lack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instance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variables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860400"/>
                <a:tab algn="l" pos="1144440"/>
                <a:tab algn="l" pos="2252520"/>
                <a:tab algn="l" pos="2985120"/>
                <a:tab algn="l" pos="3728880"/>
                <a:tab algn="l" pos="5058360"/>
                <a:tab algn="l" pos="5648400"/>
                <a:tab algn="l" pos="69894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ra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rule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me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60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thout  any 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body.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Alternate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way to implement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Multiple Inheritace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Java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54" name="PlaceHolder 1"/>
          <p:cNvSpPr>
            <a:spLocks noGrp="1"/>
          </p:cNvSpPr>
          <p:nvPr>
            <p:ph type="title"/>
          </p:nvPr>
        </p:nvSpPr>
        <p:spPr>
          <a:xfrm>
            <a:off x="3155400" y="579240"/>
            <a:ext cx="3718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Realization(contd.)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5" name="object 4"/>
          <p:cNvSpPr/>
          <p:nvPr/>
        </p:nvSpPr>
        <p:spPr>
          <a:xfrm>
            <a:off x="992880" y="1688040"/>
            <a:ext cx="8088120" cy="15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44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E.g., the Owner interface might specify methods for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acquiring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property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disposing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property.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400" spc="5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Corporation classes need to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implement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these methods, in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very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4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ways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6" name="object 5" descr=""/>
          <p:cNvPicPr/>
          <p:nvPr/>
        </p:nvPicPr>
        <p:blipFill>
          <a:blip r:embed="rId2"/>
          <a:stretch/>
        </p:blipFill>
        <p:spPr>
          <a:xfrm>
            <a:off x="2949480" y="3624120"/>
            <a:ext cx="4103280" cy="2883960"/>
          </a:xfrm>
          <a:prstGeom prst="rect">
            <a:avLst/>
          </a:prstGeom>
          <a:ln w="0">
            <a:noFill/>
          </a:ln>
        </p:spPr>
      </p:pic>
      <p:sp>
        <p:nvSpPr>
          <p:cNvPr id="1757" name="object 6"/>
          <p:cNvSpPr/>
          <p:nvPr/>
        </p:nvSpPr>
        <p:spPr>
          <a:xfrm>
            <a:off x="8883000" y="6870600"/>
            <a:ext cx="1731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32" strike="noStrike">
                <a:solidFill>
                  <a:srgbClr val="888888"/>
                </a:solidFill>
                <a:latin typeface="Calibri"/>
              </a:rPr>
              <a:t>32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59" name="PlaceHolder 1"/>
          <p:cNvSpPr>
            <a:spLocks noGrp="1"/>
          </p:cNvSpPr>
          <p:nvPr>
            <p:ph type="title"/>
          </p:nvPr>
        </p:nvSpPr>
        <p:spPr>
          <a:xfrm>
            <a:off x="3911040" y="579240"/>
            <a:ext cx="2218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Realization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0" name="object 4"/>
          <p:cNvSpPr/>
          <p:nvPr/>
        </p:nvSpPr>
        <p:spPr>
          <a:xfrm>
            <a:off x="980280" y="1239480"/>
            <a:ext cx="818604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0800" bIns="0" anchor="t">
            <a:spAutoFit/>
          </a:bodyPr>
          <a:p>
            <a:pPr marL="367560" indent="-343080" algn="just">
              <a:lnSpc>
                <a:spcPct val="100000"/>
              </a:lnSpc>
              <a:spcBef>
                <a:spcPts val="794"/>
              </a:spcBef>
              <a:buClr>
                <a:srgbClr val="000000"/>
              </a:buClr>
              <a:buFont typeface="Arial MT"/>
              <a:buChar char="•"/>
              <a:tabLst>
                <a:tab algn="l" pos="3682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Implemening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Interface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443880" indent="-216360" algn="just">
              <a:lnSpc>
                <a:spcPct val="100000"/>
              </a:lnSpc>
              <a:spcBef>
                <a:spcPts val="694"/>
              </a:spcBef>
              <a:buClr>
                <a:srgbClr val="000000"/>
              </a:buClr>
              <a:buSzPct val="44000"/>
              <a:buFont typeface="Wingdings" charset="2"/>
              <a:buChar char=""/>
              <a:tabLst>
                <a:tab algn="l" pos="444600"/>
              </a:tabLst>
            </a:pPr>
            <a:r>
              <a:rPr b="0" lang="en-IN" sz="2600" spc="-9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implement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interface,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provide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complete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set of methods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required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 interface.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443880" indent="-216360" algn="just">
              <a:lnSpc>
                <a:spcPct val="100000"/>
              </a:lnSpc>
              <a:spcBef>
                <a:spcPts val="706"/>
              </a:spcBef>
              <a:buClr>
                <a:srgbClr val="000000"/>
              </a:buClr>
              <a:buSzPct val="44000"/>
              <a:buFont typeface="Wingdings" charset="2"/>
              <a:buChar char=""/>
              <a:tabLst>
                <a:tab algn="l" pos="444600"/>
              </a:tabLst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However,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 is free to determine the details of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its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own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implementation.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443880" indent="-216360" algn="just">
              <a:lnSpc>
                <a:spcPct val="100000"/>
              </a:lnSpc>
              <a:spcBef>
                <a:spcPts val="694"/>
              </a:spcBef>
              <a:buClr>
                <a:srgbClr val="000000"/>
              </a:buClr>
              <a:buSzPct val="44000"/>
              <a:buFont typeface="Wingdings" charset="2"/>
              <a:buChar char="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By providing the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interface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keyword, Java allows you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fully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utilize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interface,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1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”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aspect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polymorphism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443880" indent="-216360" algn="just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4000"/>
              <a:buFont typeface="Wingdings" charset="2"/>
              <a:buChar char=""/>
              <a:tabLst>
                <a:tab algn="l" pos="44460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Interfaces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are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designed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support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dynamic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resolution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at run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443880" indent="-216360" algn="just">
              <a:lnSpc>
                <a:spcPct val="100000"/>
              </a:lnSpc>
              <a:spcBef>
                <a:spcPts val="706"/>
              </a:spcBef>
              <a:buClr>
                <a:srgbClr val="000000"/>
              </a:buClr>
              <a:buSzPct val="44000"/>
              <a:buFont typeface="Wingdings" charset="2"/>
              <a:buChar char="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disconnect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definition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 inheritance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hierarchy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443160" indent="-216000" algn="just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4600"/>
              </a:tabLst>
            </a:pPr>
            <a:r>
              <a:rPr b="0" i="1" lang="en-IN" sz="2000" spc="-21" strike="noStrike">
                <a:solidFill>
                  <a:srgbClr val="c8201e"/>
                </a:solidFill>
                <a:latin typeface="Times New Roman"/>
              </a:rPr>
              <a:t>Normally,</a:t>
            </a:r>
            <a:r>
              <a:rPr b="0" i="1" lang="en-IN" sz="2000" spc="273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in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21" strike="noStrike">
                <a:solidFill>
                  <a:srgbClr val="c8201e"/>
                </a:solidFill>
                <a:latin typeface="Times New Roman"/>
              </a:rPr>
              <a:t>order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for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a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method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to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be</a:t>
            </a:r>
            <a:r>
              <a:rPr b="0" i="1" lang="en-IN" sz="2000" spc="287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called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26" strike="noStrike">
                <a:solidFill>
                  <a:srgbClr val="c8201e"/>
                </a:solidFill>
                <a:latin typeface="Times New Roman"/>
              </a:rPr>
              <a:t>from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one</a:t>
            </a:r>
            <a:r>
              <a:rPr b="0" i="1" lang="en-IN" sz="2000" spc="287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class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12" strike="noStrike">
                <a:solidFill>
                  <a:srgbClr val="c8201e"/>
                </a:solidFill>
                <a:latin typeface="Times New Roman"/>
              </a:rPr>
              <a:t>to</a:t>
            </a:r>
            <a:r>
              <a:rPr b="0" i="1" lang="en-IN" sz="2000" spc="284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35" strike="noStrike">
                <a:solidFill>
                  <a:srgbClr val="c8201e"/>
                </a:solidFill>
                <a:latin typeface="Times New Roman"/>
              </a:rPr>
              <a:t>another, </a:t>
            </a:r>
            <a:r>
              <a:rPr b="0" i="1" lang="en-IN" sz="2000" spc="-486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both </a:t>
            </a:r>
            <a:r>
              <a:rPr b="0" i="1" lang="en-IN" sz="2000" spc="-12" strike="noStrike">
                <a:solidFill>
                  <a:srgbClr val="c8201e"/>
                </a:solidFill>
                <a:latin typeface="Times New Roman"/>
              </a:rPr>
              <a:t>classes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need to be </a:t>
            </a:r>
            <a:r>
              <a:rPr b="0" i="1" lang="en-IN" sz="2000" spc="-15" strike="noStrike">
                <a:solidFill>
                  <a:srgbClr val="c8201e"/>
                </a:solidFill>
                <a:latin typeface="Times New Roman"/>
              </a:rPr>
              <a:t>present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at compile time so the Java compiler </a:t>
            </a:r>
            <a:r>
              <a:rPr b="0" i="1" lang="en-IN" sz="2000" spc="-282" strike="noStrike">
                <a:solidFill>
                  <a:srgbClr val="c8201e"/>
                </a:solidFill>
                <a:latin typeface="Times New Roman"/>
              </a:rPr>
              <a:t>ca</a:t>
            </a:r>
            <a:r>
              <a:rPr b="0" lang="en-IN" sz="1800" spc="-420" strike="noStrike" baseline="55000">
                <a:solidFill>
                  <a:srgbClr val="888888"/>
                </a:solidFill>
                <a:latin typeface="Calibri"/>
              </a:rPr>
              <a:t>3</a:t>
            </a:r>
            <a:r>
              <a:rPr b="0" i="1" lang="en-IN" sz="2000" spc="-282" strike="noStrike">
                <a:solidFill>
                  <a:srgbClr val="c8201e"/>
                </a:solidFill>
                <a:latin typeface="Times New Roman"/>
              </a:rPr>
              <a:t>n</a:t>
            </a:r>
            <a:r>
              <a:rPr b="0" lang="en-IN" sz="1800" spc="-420" strike="noStrike" baseline="55000">
                <a:solidFill>
                  <a:srgbClr val="888888"/>
                </a:solidFill>
                <a:latin typeface="Calibri"/>
              </a:rPr>
              <a:t>3 </a:t>
            </a:r>
            <a:r>
              <a:rPr b="0" lang="en-IN" sz="1800" spc="-392" strike="noStrike" baseline="55000">
                <a:solidFill>
                  <a:srgbClr val="888888"/>
                </a:solidFill>
                <a:latin typeface="Calibri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check to</a:t>
            </a:r>
            <a:r>
              <a:rPr b="0" i="1" lang="en-IN" sz="2000" spc="-15" strike="noStrike">
                <a:solidFill>
                  <a:srgbClr val="c8201e"/>
                </a:solidFill>
                <a:latin typeface="Times New Roman"/>
              </a:rPr>
              <a:t> ensure</a:t>
            </a:r>
            <a:r>
              <a:rPr b="0" i="1" lang="en-IN" sz="2000" spc="-21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that</a:t>
            </a:r>
            <a:r>
              <a:rPr b="0" i="1" lang="en-IN" sz="2000" spc="-26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the</a:t>
            </a:r>
            <a:r>
              <a:rPr b="0" i="1" lang="en-IN" sz="2000" spc="-15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1" i="1" lang="en-IN" sz="2000" spc="-7" strike="noStrike">
                <a:solidFill>
                  <a:srgbClr val="c8201e"/>
                </a:solidFill>
                <a:latin typeface="Times New Roman"/>
              </a:rPr>
              <a:t>method</a:t>
            </a:r>
            <a:r>
              <a:rPr b="1" i="1" lang="en-IN" sz="2000" spc="-21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1" i="1" lang="en-IN" sz="2000" spc="-7" strike="noStrike">
                <a:solidFill>
                  <a:srgbClr val="c8201e"/>
                </a:solidFill>
                <a:latin typeface="Times New Roman"/>
              </a:rPr>
              <a:t>signatures </a:t>
            </a:r>
            <a:r>
              <a:rPr b="0" i="1" lang="en-IN" sz="2000" spc="-32" strike="noStrike">
                <a:solidFill>
                  <a:srgbClr val="c8201e"/>
                </a:solidFill>
                <a:latin typeface="Times New Roman"/>
              </a:rPr>
              <a:t>are</a:t>
            </a:r>
            <a:r>
              <a:rPr b="0" i="1" lang="en-IN" sz="2000" spc="-12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i="1" lang="en-IN" sz="2000" spc="-7" strike="noStrike">
                <a:solidFill>
                  <a:srgbClr val="c8201e"/>
                </a:solidFill>
                <a:latin typeface="Times New Roman"/>
              </a:rPr>
              <a:t>compatible.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1713240" y="592560"/>
            <a:ext cx="6630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Calibri"/>
              </a:rPr>
              <a:t>Class</a:t>
            </a:r>
            <a:r>
              <a:rPr b="1" lang="en-IN" sz="2800" spc="-12" strike="noStrike">
                <a:solidFill>
                  <a:schemeClr val="dk1"/>
                </a:solidFill>
                <a:latin typeface="Calibri"/>
              </a:rPr>
              <a:t> Diagram</a:t>
            </a:r>
            <a:r>
              <a:rPr b="1" lang="en-IN" sz="2800" spc="-15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IN" sz="2800" spc="-1" strike="noStrike">
                <a:solidFill>
                  <a:schemeClr val="dk1"/>
                </a:solidFill>
                <a:latin typeface="Calibri"/>
              </a:rPr>
              <a:t>– </a:t>
            </a:r>
            <a:r>
              <a:rPr b="1" lang="en-IN" sz="2800" spc="-12" strike="noStrike">
                <a:solidFill>
                  <a:schemeClr val="dk1"/>
                </a:solidFill>
                <a:latin typeface="Calibri"/>
              </a:rPr>
              <a:t>Library</a:t>
            </a:r>
            <a:r>
              <a:rPr b="1" lang="en-IN" sz="2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IN" sz="2800" spc="-12" strike="noStrike">
                <a:solidFill>
                  <a:schemeClr val="dk1"/>
                </a:solidFill>
                <a:latin typeface="Calibri"/>
              </a:rPr>
              <a:t>Management</a:t>
            </a:r>
            <a:r>
              <a:rPr b="1" lang="en-IN" sz="2800" spc="-2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IN" sz="2800" spc="-26" strike="noStrike">
                <a:solidFill>
                  <a:schemeClr val="dk1"/>
                </a:solidFill>
                <a:latin typeface="Calibri"/>
              </a:rPr>
              <a:t>System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3" name="object 4" descr=""/>
          <p:cNvPicPr/>
          <p:nvPr/>
        </p:nvPicPr>
        <p:blipFill>
          <a:blip r:embed="rId2"/>
          <a:stretch/>
        </p:blipFill>
        <p:spPr>
          <a:xfrm>
            <a:off x="1107360" y="1800000"/>
            <a:ext cx="82224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65" name="PlaceHolder 1"/>
          <p:cNvSpPr>
            <a:spLocks noGrp="1"/>
          </p:cNvSpPr>
          <p:nvPr>
            <p:ph type="title"/>
          </p:nvPr>
        </p:nvSpPr>
        <p:spPr>
          <a:xfrm>
            <a:off x="3472200" y="579240"/>
            <a:ext cx="3090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1" lang="en-IN" sz="3600" spc="-15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6" name="object 4"/>
          <p:cNvSpPr/>
          <p:nvPr/>
        </p:nvSpPr>
        <p:spPr>
          <a:xfrm>
            <a:off x="1068840" y="1154520"/>
            <a:ext cx="8062920" cy="19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4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diagrams</a:t>
            </a:r>
            <a:r>
              <a:rPr b="0" lang="en-IN" sz="24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shows</a:t>
            </a:r>
            <a:r>
              <a:rPr b="0" lang="en-IN" sz="24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snapshot</a:t>
            </a:r>
            <a:r>
              <a:rPr b="0" lang="en-IN" sz="24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  <a:tab algn="l" pos="356400"/>
                <a:tab algn="l" pos="1181880"/>
                <a:tab algn="l" pos="1501920"/>
                <a:tab algn="l" pos="2410920"/>
                <a:tab algn="l" pos="3679200"/>
                <a:tab algn="l" pos="4081680"/>
                <a:tab algn="l" pos="5154120"/>
                <a:tab algn="l" pos="6015240"/>
                <a:tab algn="l" pos="6689160"/>
                <a:tab algn="l" pos="721152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Sin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show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asses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asses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themselves,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often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instance</a:t>
            </a:r>
            <a:r>
              <a:rPr b="0" lang="en-IN" sz="2400" spc="-7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cc"/>
                </a:solidFill>
                <a:latin typeface="Times New Roman"/>
              </a:rPr>
              <a:t>diagram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>
              <a:lnSpc>
                <a:spcPct val="100000"/>
              </a:lnSpc>
              <a:spcBef>
                <a:spcPts val="609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drawn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cc"/>
                </a:solidFill>
                <a:latin typeface="Times New Roman"/>
              </a:rPr>
              <a:t>rounded</a:t>
            </a:r>
            <a:r>
              <a:rPr b="1" lang="en-IN" sz="2400" spc="-3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cc"/>
                </a:solidFill>
                <a:latin typeface="Times New Roman"/>
              </a:rPr>
              <a:t>rectangles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7" name="object 5" descr=""/>
          <p:cNvPicPr/>
          <p:nvPr/>
        </p:nvPicPr>
        <p:blipFill>
          <a:blip r:embed="rId2"/>
          <a:stretch/>
        </p:blipFill>
        <p:spPr>
          <a:xfrm>
            <a:off x="1371600" y="3200400"/>
            <a:ext cx="6601680" cy="3580200"/>
          </a:xfrm>
          <a:prstGeom prst="rect">
            <a:avLst/>
          </a:prstGeom>
          <a:ln w="0">
            <a:noFill/>
          </a:ln>
        </p:spPr>
      </p:pic>
      <p:sp>
        <p:nvSpPr>
          <p:cNvPr id="1769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028880" indent="-101664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Automated</a:t>
            </a:r>
            <a:r>
              <a:rPr b="1" lang="en-IN" sz="4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fire-alarm</a:t>
            </a:r>
            <a:r>
              <a:rPr b="1" lang="en-IN" sz="4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system— </a:t>
            </a:r>
            <a:r>
              <a:rPr b="1" lang="en-IN" sz="4400" spc="-108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customer</a:t>
            </a:r>
            <a:r>
              <a:rPr b="1" lang="en-IN" sz="44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requirements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object 5"/>
          <p:cNvSpPr/>
          <p:nvPr/>
        </p:nvSpPr>
        <p:spPr>
          <a:xfrm>
            <a:off x="993240" y="2077560"/>
            <a:ext cx="8072280" cy="45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5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owner 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large multi-storied building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wants to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have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computerised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fire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system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designed,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developed,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installed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his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building.</a:t>
            </a:r>
            <a:r>
              <a:rPr b="0" lang="en-IN" sz="2800" spc="6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Smoke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detectors and fire </a:t>
            </a:r>
            <a:r>
              <a:rPr b="0" lang="en-IN" sz="28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alarms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would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placed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room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building.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50000"/>
              </a:lnSpc>
              <a:spcBef>
                <a:spcPts val="601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fire alarm system would monitor the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status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these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smoke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detectors.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Num" idx="4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41475023-954D-4C4A-B32E-E79652C6197A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71" name="PlaceHolder 1"/>
          <p:cNvSpPr>
            <a:spLocks noGrp="1"/>
          </p:cNvSpPr>
          <p:nvPr>
            <p:ph type="title"/>
          </p:nvPr>
        </p:nvSpPr>
        <p:spPr>
          <a:xfrm>
            <a:off x="3384000" y="579240"/>
            <a:ext cx="3267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Object</a:t>
            </a:r>
            <a:r>
              <a:rPr b="1" lang="en-IN" sz="3600" spc="-15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2" name="object 4" descr=""/>
          <p:cNvPicPr/>
          <p:nvPr/>
        </p:nvPicPr>
        <p:blipFill>
          <a:blip r:embed="rId2"/>
          <a:stretch/>
        </p:blipFill>
        <p:spPr>
          <a:xfrm>
            <a:off x="1523880" y="1371600"/>
            <a:ext cx="6177960" cy="4779000"/>
          </a:xfrm>
          <a:prstGeom prst="rect">
            <a:avLst/>
          </a:prstGeom>
          <a:ln w="0">
            <a:noFill/>
          </a:ln>
        </p:spPr>
      </p:pic>
      <p:sp>
        <p:nvSpPr>
          <p:cNvPr id="1774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2914560" y="579240"/>
            <a:ext cx="4199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3600" spc="-20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7" name="object 4"/>
          <p:cNvSpPr/>
          <p:nvPr/>
        </p:nvSpPr>
        <p:spPr>
          <a:xfrm>
            <a:off x="1207080" y="2807280"/>
            <a:ext cx="8102880" cy="1078560"/>
          </a:xfrm>
          <a:custGeom>
            <a:avLst/>
            <a:gdLst>
              <a:gd name="textAreaLeft" fmla="*/ 0 w 8102880"/>
              <a:gd name="textAreaRight" fmla="*/ 8103240 w 8102880"/>
              <a:gd name="textAreaTop" fmla="*/ 0 h 1078560"/>
              <a:gd name="textAreaBottom" fmla="*/ 1078920 h 1078560"/>
            </a:gdLst>
            <a:ahLst/>
            <a:rect l="textAreaLeft" t="textAreaTop" r="textAreaRight" b="textAreaBottom"/>
            <a:pathLst>
              <a:path w="8103234" h="1078864">
                <a:moveTo>
                  <a:pt x="8102981" y="6096"/>
                </a:moveTo>
                <a:lnTo>
                  <a:pt x="8096885" y="0"/>
                </a:lnTo>
                <a:lnTo>
                  <a:pt x="6096" y="0"/>
                </a:lnTo>
                <a:lnTo>
                  <a:pt x="0" y="6096"/>
                </a:lnTo>
                <a:lnTo>
                  <a:pt x="0" y="1078484"/>
                </a:lnTo>
                <a:lnTo>
                  <a:pt x="12192" y="1078484"/>
                </a:lnTo>
                <a:lnTo>
                  <a:pt x="25908" y="1078496"/>
                </a:lnTo>
                <a:lnTo>
                  <a:pt x="25908" y="25895"/>
                </a:lnTo>
                <a:lnTo>
                  <a:pt x="8077073" y="25895"/>
                </a:lnTo>
                <a:lnTo>
                  <a:pt x="8077073" y="1078484"/>
                </a:lnTo>
                <a:lnTo>
                  <a:pt x="8089239" y="1078484"/>
                </a:lnTo>
                <a:lnTo>
                  <a:pt x="8089239" y="25895"/>
                </a:lnTo>
                <a:lnTo>
                  <a:pt x="8089265" y="1078484"/>
                </a:lnTo>
                <a:lnTo>
                  <a:pt x="8102981" y="1078484"/>
                </a:lnTo>
                <a:lnTo>
                  <a:pt x="8102981" y="6096"/>
                </a:lnTo>
                <a:close/>
              </a:path>
            </a:pathLst>
          </a:custGeom>
          <a:solidFill>
            <a:srgbClr val="375d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8" name="object 5"/>
          <p:cNvSpPr/>
          <p:nvPr/>
        </p:nvSpPr>
        <p:spPr>
          <a:xfrm>
            <a:off x="992880" y="1688040"/>
            <a:ext cx="8091360" cy="45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354960" indent="-343080" algn="just">
              <a:lnSpc>
                <a:spcPct val="99000"/>
              </a:lnSpc>
              <a:spcBef>
                <a:spcPts val="12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user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invokes one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 functions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supported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by a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system,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required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behaviour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realised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through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interaction</a:t>
            </a:r>
            <a:r>
              <a:rPr b="1" i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i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several</a:t>
            </a:r>
            <a:r>
              <a:rPr b="1" i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i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ct val="99000"/>
              </a:lnSpc>
              <a:spcBef>
                <a:spcPts val="686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Interaction diagrams, are models that describe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how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groups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interact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among themselves through message passing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realise</a:t>
            </a:r>
            <a:r>
              <a:rPr b="0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behaviour.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56400"/>
              </a:tabLst>
            </a:pP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56400"/>
              </a:tabLst>
            </a:pPr>
            <a:endParaRPr b="0" lang="en-IN" sz="2050" spc="-1" strike="noStrike">
              <a:solidFill>
                <a:srgbClr val="000000"/>
              </a:solidFill>
              <a:latin typeface="Arial"/>
            </a:endParaRPr>
          </a:p>
          <a:p>
            <a:pPr marL="357480" indent="-343440" algn="just">
              <a:lnSpc>
                <a:spcPts val="2820"/>
              </a:lnSpc>
              <a:buClr>
                <a:srgbClr val="000000"/>
              </a:buClr>
              <a:buFont typeface="Arial MT"/>
              <a:buChar char="•"/>
              <a:tabLst>
                <a:tab algn="l" pos="3574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4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interaction</a:t>
            </a:r>
            <a:r>
              <a:rPr b="0" lang="en-IN" sz="2400" spc="4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4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realises</a:t>
            </a:r>
            <a:r>
              <a:rPr b="0" lang="en-IN" sz="2400" spc="4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behaviour</a:t>
            </a:r>
            <a:r>
              <a:rPr b="1" lang="en-IN" sz="2400" spc="4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4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4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single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case.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7480" indent="-343080" algn="just">
              <a:lnSpc>
                <a:spcPts val="282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algn="l" pos="3582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For complex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use cases,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more than</a:t>
            </a:r>
            <a:r>
              <a:rPr b="0" lang="en-IN" sz="24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one interaction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diagrams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may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necessary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capture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behaviour,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object 6"/>
          <p:cNvSpPr/>
          <p:nvPr/>
        </p:nvSpPr>
        <p:spPr>
          <a:xfrm>
            <a:off x="1207080" y="3885840"/>
            <a:ext cx="8102880" cy="318240"/>
          </a:xfrm>
          <a:custGeom>
            <a:avLst/>
            <a:gdLst>
              <a:gd name="textAreaLeft" fmla="*/ 0 w 8102880"/>
              <a:gd name="textAreaRight" fmla="*/ 8103240 w 8102880"/>
              <a:gd name="textAreaTop" fmla="*/ 0 h 318240"/>
              <a:gd name="textAreaBottom" fmla="*/ 318600 h 318240"/>
            </a:gdLst>
            <a:ahLst/>
            <a:rect l="textAreaLeft" t="textAreaTop" r="textAreaRight" b="textAreaBottom"/>
            <a:pathLst>
              <a:path w="8103234" h="318770">
                <a:moveTo>
                  <a:pt x="8089265" y="292620"/>
                </a:moveTo>
                <a:lnTo>
                  <a:pt x="25908" y="292620"/>
                </a:lnTo>
                <a:lnTo>
                  <a:pt x="25908" y="241"/>
                </a:lnTo>
                <a:lnTo>
                  <a:pt x="0" y="241"/>
                </a:lnTo>
                <a:lnTo>
                  <a:pt x="0" y="312420"/>
                </a:lnTo>
                <a:lnTo>
                  <a:pt x="6096" y="318503"/>
                </a:lnTo>
                <a:lnTo>
                  <a:pt x="12192" y="318503"/>
                </a:lnTo>
                <a:lnTo>
                  <a:pt x="25908" y="318503"/>
                </a:lnTo>
                <a:lnTo>
                  <a:pt x="8077073" y="318503"/>
                </a:lnTo>
                <a:lnTo>
                  <a:pt x="8089252" y="318503"/>
                </a:lnTo>
                <a:lnTo>
                  <a:pt x="8089252" y="292633"/>
                </a:lnTo>
                <a:close/>
              </a:path>
              <a:path w="8103234" h="318770">
                <a:moveTo>
                  <a:pt x="8102981" y="0"/>
                </a:moveTo>
                <a:lnTo>
                  <a:pt x="8077073" y="0"/>
                </a:lnTo>
                <a:lnTo>
                  <a:pt x="8077073" y="292100"/>
                </a:lnTo>
                <a:lnTo>
                  <a:pt x="8089265" y="292100"/>
                </a:lnTo>
                <a:lnTo>
                  <a:pt x="8089265" y="292620"/>
                </a:lnTo>
                <a:lnTo>
                  <a:pt x="8089265" y="312420"/>
                </a:lnTo>
                <a:lnTo>
                  <a:pt x="8089265" y="318770"/>
                </a:lnTo>
                <a:lnTo>
                  <a:pt x="8099806" y="318770"/>
                </a:lnTo>
                <a:lnTo>
                  <a:pt x="8099806" y="312420"/>
                </a:lnTo>
                <a:lnTo>
                  <a:pt x="8102981" y="312420"/>
                </a:lnTo>
                <a:lnTo>
                  <a:pt x="8102981" y="292100"/>
                </a:lnTo>
                <a:lnTo>
                  <a:pt x="8102981" y="0"/>
                </a:lnTo>
                <a:close/>
              </a:path>
            </a:pathLst>
          </a:custGeom>
          <a:solidFill>
            <a:srgbClr val="375d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1" name="object 8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2095200" y="579240"/>
            <a:ext cx="58258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3600" spc="-20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4" name="object 6"/>
          <p:cNvSpPr/>
          <p:nvPr/>
        </p:nvSpPr>
        <p:spPr>
          <a:xfrm>
            <a:off x="1334880" y="7168320"/>
            <a:ext cx="705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2721"/>
              </a:lnSpc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5" name="object 4"/>
          <p:cNvSpPr/>
          <p:nvPr/>
        </p:nvSpPr>
        <p:spPr>
          <a:xfrm>
            <a:off x="8883000" y="6870600"/>
            <a:ext cx="1731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32" strike="noStrike">
                <a:solidFill>
                  <a:srgbClr val="888888"/>
                </a:solidFill>
                <a:latin typeface="Calibri"/>
              </a:rPr>
              <a:t>38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object 5"/>
          <p:cNvSpPr/>
          <p:nvPr/>
        </p:nvSpPr>
        <p:spPr>
          <a:xfrm>
            <a:off x="991800" y="1099800"/>
            <a:ext cx="8087760" cy="64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6400" indent="-3434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 interaction diagram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shows a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number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example </a:t>
            </a:r>
            <a:r>
              <a:rPr b="1" i="1" lang="en-IN" sz="2400" spc="-21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1" i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and the messages </a:t>
            </a:r>
            <a:r>
              <a:rPr b="1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that are passed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between the objects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within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case.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56760"/>
              </a:tabLst>
            </a:pP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  <a:p>
            <a:pPr marL="356760" indent="-34344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6760"/>
                <a:tab algn="l" pos="3574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kinds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interaction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diagrams—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70520">
              <a:lnSpc>
                <a:spcPct val="100000"/>
              </a:lnSpc>
              <a:spcBef>
                <a:spcPts val="2001"/>
              </a:spcBef>
              <a:tabLst>
                <a:tab algn="l" pos="356760"/>
                <a:tab algn="l" pos="357480"/>
              </a:tabLst>
            </a:pPr>
            <a:r>
              <a:rPr b="0" lang="en-IN" sz="2400" spc="52" strike="noStrike">
                <a:solidFill>
                  <a:srgbClr val="000000"/>
                </a:solidFill>
                <a:latin typeface="Wingdings"/>
              </a:rPr>
              <a:t></a:t>
            </a:r>
            <a:r>
              <a:rPr b="0" lang="en-IN" sz="2400" spc="52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diagrams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2004"/>
              </a:spcBef>
              <a:tabLst>
                <a:tab algn="l" pos="24213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Wingdings"/>
              </a:rPr>
              <a:t>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collaboration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diagrams.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50000"/>
              </a:lnSpc>
              <a:spcBef>
                <a:spcPts val="79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Wingdings"/>
              </a:rPr>
              <a:t>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lang="en-IN" sz="24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4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diagrams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11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0" lang="en-IN" sz="24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automatically</a:t>
            </a:r>
            <a:r>
              <a:rPr b="0" lang="en-IN" sz="24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491" strike="noStrike">
                <a:solidFill>
                  <a:srgbClr val="000000"/>
                </a:solidFill>
                <a:latin typeface="Times New Roman"/>
              </a:rPr>
              <a:t>from </a:t>
            </a:r>
            <a:r>
              <a:rPr b="0" lang="en-IN" sz="2400" spc="-4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other.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5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Wingdings"/>
              </a:rPr>
              <a:t>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These two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actually portray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different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perspectives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behaviour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types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inferences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drawn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from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88" name="PlaceHolder 1"/>
          <p:cNvSpPr>
            <a:spLocks noGrp="1"/>
          </p:cNvSpPr>
          <p:nvPr>
            <p:ph type="title"/>
          </p:nvPr>
        </p:nvSpPr>
        <p:spPr>
          <a:xfrm>
            <a:off x="993600" y="582840"/>
            <a:ext cx="690336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32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3200" spc="-7" strike="noStrike">
                <a:solidFill>
                  <a:srgbClr val="0000cc"/>
                </a:solidFill>
                <a:latin typeface="Times New Roman"/>
              </a:rPr>
              <a:t>Sequence</a:t>
            </a:r>
            <a:r>
              <a:rPr b="1" lang="en-IN" sz="3200" spc="-7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200" spc="-15" strike="noStrike">
                <a:solidFill>
                  <a:srgbClr val="0000cc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9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39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0" name="object 4"/>
          <p:cNvSpPr/>
          <p:nvPr/>
        </p:nvSpPr>
        <p:spPr>
          <a:xfrm>
            <a:off x="916560" y="1306800"/>
            <a:ext cx="8091360" cy="52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400" spc="-7" strike="noStrike">
                <a:solidFill>
                  <a:srgbClr val="0000cc"/>
                </a:solidFill>
                <a:latin typeface="Times New Roman"/>
              </a:rPr>
              <a:t>sequence diagram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shows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interaction among objects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dimensional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chart.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shows</a:t>
            </a:r>
            <a:r>
              <a:rPr b="0" lang="en-IN" sz="2400" spc="-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only</a:t>
            </a:r>
            <a:r>
              <a:rPr b="0" lang="en-IN" sz="2400" spc="-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cc"/>
                </a:solidFill>
                <a:latin typeface="Times New Roman"/>
              </a:rPr>
              <a:t>the </a:t>
            </a:r>
            <a:r>
              <a:rPr b="0" lang="en-IN" sz="2400" spc="-58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behavioural</a:t>
            </a:r>
            <a:r>
              <a:rPr b="0" lang="en-IN" sz="2400" spc="-11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aspects.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 algn="just">
              <a:lnSpc>
                <a:spcPct val="100000"/>
              </a:lnSpc>
              <a:spcBef>
                <a:spcPts val="1409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chart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read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top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bottom.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6920" algn="just">
              <a:lnSpc>
                <a:spcPct val="150000"/>
              </a:lnSpc>
              <a:spcBef>
                <a:spcPts val="26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c00000"/>
                </a:solidFill>
                <a:latin typeface="Times New Roman"/>
              </a:rPr>
              <a:t>objects</a:t>
            </a:r>
            <a:r>
              <a:rPr b="1" lang="en-IN" sz="2200" spc="174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participating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interaction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shown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21" strike="noStrike">
                <a:solidFill>
                  <a:srgbClr val="000000"/>
                </a:solidFill>
                <a:latin typeface="Times New Roman"/>
              </a:rPr>
              <a:t>top </a:t>
            </a:r>
            <a:r>
              <a:rPr b="1" i="1" lang="en-IN" sz="2200" spc="-5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i="1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i="1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chart</a:t>
            </a:r>
            <a:r>
              <a:rPr b="1" i="1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1" i="1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c00000"/>
                </a:solidFill>
                <a:latin typeface="Times New Roman"/>
              </a:rPr>
              <a:t>boxes</a:t>
            </a:r>
            <a:r>
              <a:rPr b="1" i="1" lang="en-IN" sz="2200" spc="-75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attached</a:t>
            </a:r>
            <a:r>
              <a:rPr b="1" i="1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i="1" lang="en-IN" sz="2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vertical</a:t>
            </a:r>
            <a:r>
              <a:rPr b="1" i="1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dashed</a:t>
            </a:r>
            <a:r>
              <a:rPr b="1" i="1" lang="en-IN" sz="2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5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Inside the box, the </a:t>
            </a:r>
            <a:r>
              <a:rPr b="1" lang="en-IN" sz="2200" spc="-7" strike="noStrike">
                <a:solidFill>
                  <a:srgbClr val="c00000"/>
                </a:solidFill>
                <a:latin typeface="Times New Roman"/>
              </a:rPr>
              <a:t>name </a:t>
            </a:r>
            <a:r>
              <a:rPr b="1" lang="en-IN" sz="2200" spc="-1" strike="noStrike">
                <a:solidFill>
                  <a:srgbClr val="c00000"/>
                </a:solidFill>
                <a:latin typeface="Times New Roman"/>
              </a:rPr>
              <a:t>of </a:t>
            </a:r>
            <a:r>
              <a:rPr b="1" lang="en-IN" sz="2200" spc="-7" strike="noStrike">
                <a:solidFill>
                  <a:srgbClr val="c00000"/>
                </a:solidFill>
                <a:latin typeface="Times New Roman"/>
              </a:rPr>
              <a:t>the object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 written with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200" spc="-15" strike="noStrike">
                <a:solidFill>
                  <a:srgbClr val="000000"/>
                </a:solidFill>
                <a:latin typeface="Times New Roman"/>
              </a:rPr>
              <a:t>colon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separating</a:t>
            </a:r>
            <a:r>
              <a:rPr b="0" lang="en-IN" sz="22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2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2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1" lang="en-IN" sz="22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2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2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2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2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both</a:t>
            </a:r>
            <a:r>
              <a:rPr b="0" lang="en-IN" sz="22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200" spc="25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name</a:t>
            </a:r>
            <a:r>
              <a:rPr b="0" lang="en-IN" sz="2200" spc="25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200" spc="-7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</a:t>
            </a:r>
            <a:r>
              <a:rPr b="0" lang="en-IN" sz="2200" spc="-5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and</a:t>
            </a:r>
            <a:r>
              <a:rPr b="0" lang="en-IN" sz="2200" spc="-60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200" spc="-5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</a:t>
            </a:r>
            <a:r>
              <a:rPr b="0" lang="en-IN" sz="2200" spc="-6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are</a:t>
            </a:r>
            <a:r>
              <a:rPr b="0" lang="en-IN" sz="22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2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underlined</a:t>
            </a:r>
            <a:r>
              <a:rPr b="0" lang="en-IN" sz="22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9320" algn="just">
              <a:lnSpc>
                <a:spcPct val="150000"/>
              </a:lnSpc>
              <a:spcBef>
                <a:spcPts val="496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This signifies that we are referring any arbitrary instance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92" name="PlaceHolder 1"/>
          <p:cNvSpPr>
            <a:spLocks noGrp="1"/>
          </p:cNvSpPr>
          <p:nvPr>
            <p:ph type="title"/>
          </p:nvPr>
        </p:nvSpPr>
        <p:spPr>
          <a:xfrm>
            <a:off x="993600" y="585000"/>
            <a:ext cx="7270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Sequence</a:t>
            </a:r>
            <a:r>
              <a:rPr b="1" lang="en-IN" sz="2800" spc="-13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diagram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3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object 4"/>
          <p:cNvSpPr/>
          <p:nvPr/>
        </p:nvSpPr>
        <p:spPr>
          <a:xfrm>
            <a:off x="992880" y="1383120"/>
            <a:ext cx="8087760" cy="53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appearing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top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diagram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signifies that the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 existed even before the 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time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4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use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case</a:t>
            </a:r>
            <a:r>
              <a:rPr b="0" lang="en-IN" sz="2400" spc="-7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execution</a:t>
            </a:r>
            <a:r>
              <a:rPr b="0" lang="en-IN" sz="2400" spc="-80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was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initiated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object should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 shown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at the appropriate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place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where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created.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 algn="just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Font typeface="Arial MT"/>
              <a:buChar char="•"/>
              <a:tabLst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vertical</a:t>
            </a:r>
            <a:r>
              <a:rPr b="1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dashed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6" strike="noStrike">
                <a:solidFill>
                  <a:srgbClr val="c00000"/>
                </a:solidFill>
                <a:latin typeface="Times New Roman"/>
              </a:rPr>
              <a:t>object’s</a:t>
            </a:r>
            <a:r>
              <a:rPr b="1" lang="en-IN" sz="2400" spc="-55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c00000"/>
                </a:solidFill>
                <a:latin typeface="Times New Roman"/>
              </a:rPr>
              <a:t>lifeline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95600" indent="-35640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–"/>
              <a:tabLst>
                <a:tab algn="l" pos="727560"/>
                <a:tab algn="l" pos="79632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Absence</a:t>
            </a:r>
            <a:r>
              <a:rPr b="1" lang="en-IN" sz="22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2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lifeline</a:t>
            </a:r>
            <a:r>
              <a:rPr b="1" lang="en-IN" sz="2200" spc="30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after</a:t>
            </a:r>
            <a:r>
              <a:rPr b="1" lang="en-IN" sz="22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1" lang="en-IN" sz="2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1" lang="en-IN" sz="22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indicates</a:t>
            </a:r>
            <a:r>
              <a:rPr b="0" lang="en-IN" sz="2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object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96720" algn="ctr">
              <a:lnSpc>
                <a:spcPct val="100000"/>
              </a:lnSpc>
              <a:tabLst>
                <a:tab algn="l" pos="727560"/>
                <a:tab algn="l" pos="796320"/>
              </a:tabLst>
            </a:pPr>
            <a:r>
              <a:rPr b="1" i="1" lang="en-IN" sz="2200" spc="-7" strike="noStrike">
                <a:solidFill>
                  <a:srgbClr val="000000"/>
                </a:solidFill>
                <a:latin typeface="Times New Roman"/>
              </a:rPr>
              <a:t>ceases</a:t>
            </a:r>
            <a:r>
              <a:rPr b="1" i="1" lang="en-IN" sz="2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i="1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200" spc="-1" strike="noStrike">
                <a:solidFill>
                  <a:srgbClr val="000000"/>
                </a:solidFill>
                <a:latin typeface="Times New Roman"/>
              </a:rPr>
              <a:t>exist</a:t>
            </a:r>
            <a:r>
              <a:rPr b="1" i="1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after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time,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particular</a:t>
            </a:r>
            <a:r>
              <a:rPr b="0" lang="en-IN" sz="2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point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an object is </a:t>
            </a:r>
            <a:r>
              <a:rPr b="1" lang="en-IN" sz="2200" spc="-12" strike="noStrike">
                <a:solidFill>
                  <a:srgbClr val="c00000"/>
                </a:solidFill>
                <a:latin typeface="Times New Roman"/>
              </a:rPr>
              <a:t>destroyed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 lifeline of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object is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crossed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 point and the lifeline for the object is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drawn beyond 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point.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59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rectangle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activation</a:t>
            </a: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symbol</a:t>
            </a: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drawn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on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lifeline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 object to indicate the points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time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which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c00000"/>
                </a:solidFill>
                <a:latin typeface="Times New Roman"/>
              </a:rPr>
              <a:t>active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796" name="PlaceHolder 1"/>
          <p:cNvSpPr>
            <a:spLocks noGrp="1"/>
          </p:cNvSpPr>
          <p:nvPr>
            <p:ph type="title"/>
          </p:nvPr>
        </p:nvSpPr>
        <p:spPr>
          <a:xfrm>
            <a:off x="993600" y="585000"/>
            <a:ext cx="7270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Sequence</a:t>
            </a:r>
            <a:r>
              <a:rPr b="1" lang="en-IN" sz="2800" spc="-13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diagram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7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8" name="object 4"/>
          <p:cNvSpPr/>
          <p:nvPr/>
        </p:nvSpPr>
        <p:spPr>
          <a:xfrm>
            <a:off x="916560" y="1230840"/>
            <a:ext cx="8061480" cy="55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c00000"/>
                </a:solidFill>
                <a:latin typeface="Times New Roman"/>
              </a:rPr>
              <a:t>message</a:t>
            </a:r>
            <a:r>
              <a:rPr b="1" lang="en-IN" sz="2400" spc="18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indicated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arrow</a:t>
            </a:r>
            <a:r>
              <a:rPr b="0" lang="en-IN" sz="2400" spc="1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between</a:t>
            </a:r>
            <a:r>
              <a:rPr b="0" lang="en-IN" sz="2400" spc="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</a:t>
            </a:r>
            <a:r>
              <a:rPr b="0" lang="en-IN" sz="2400" spc="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lifelines</a:t>
            </a:r>
            <a:r>
              <a:rPr b="0" lang="en-IN" sz="24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2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two</a:t>
            </a:r>
            <a:r>
              <a:rPr b="0" lang="en-IN" sz="2400" spc="-46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messages</a:t>
            </a:r>
            <a:r>
              <a:rPr b="0" lang="en-IN" sz="24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shown</a:t>
            </a:r>
            <a:r>
              <a:rPr b="0" lang="en-IN" sz="24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chronological</a:t>
            </a:r>
            <a:r>
              <a:rPr b="1" lang="en-IN" sz="2400" spc="8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order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top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bottom.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  <a:tab algn="l" pos="75744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is,</a:t>
            </a:r>
            <a:r>
              <a:rPr b="0" lang="en-IN" sz="22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reading</a:t>
            </a:r>
            <a:r>
              <a:rPr b="0" lang="en-IN" sz="22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2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2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top</a:t>
            </a:r>
            <a:r>
              <a:rPr b="0" lang="en-IN" sz="22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bottom</a:t>
            </a:r>
            <a:r>
              <a:rPr b="0" lang="en-IN" sz="22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would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show</a:t>
            </a:r>
            <a:r>
              <a:rPr b="0" lang="en-IN" sz="22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0" lang="en-IN" sz="2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messages</a:t>
            </a:r>
            <a:r>
              <a:rPr b="0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occur.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  <a:tab algn="l" pos="1125360"/>
                <a:tab algn="l" pos="2350080"/>
                <a:tab algn="l" pos="2712600"/>
                <a:tab algn="l" pos="3888720"/>
                <a:tab algn="l" pos="4622760"/>
                <a:tab algn="l" pos="5189760"/>
                <a:tab algn="l" pos="6414840"/>
                <a:tab algn="l" pos="7364160"/>
              </a:tabLst>
            </a:pP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c00000"/>
                </a:solidFill>
                <a:latin typeface="Times New Roman"/>
              </a:rPr>
              <a:t>m</a:t>
            </a:r>
            <a:r>
              <a:rPr b="1" lang="en-IN" sz="2400" spc="-12" strike="noStrike">
                <a:solidFill>
                  <a:srgbClr val="c00000"/>
                </a:solidFill>
                <a:latin typeface="Times New Roman"/>
              </a:rPr>
              <a:t>ess</a:t>
            </a:r>
            <a:r>
              <a:rPr b="1" lang="en-IN" sz="2400" spc="-15" strike="noStrike">
                <a:solidFill>
                  <a:srgbClr val="c00000"/>
                </a:solidFill>
                <a:latin typeface="Times New Roman"/>
              </a:rPr>
              <a:t>ag</a:t>
            </a: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c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lab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ess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ag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nam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6400">
              <a:lnSpc>
                <a:spcPct val="100000"/>
              </a:lnSpc>
              <a:tabLst>
                <a:tab algn="l" pos="356400"/>
                <a:tab algn="l" pos="356760"/>
                <a:tab algn="l" pos="1125360"/>
                <a:tab algn="l" pos="2350080"/>
                <a:tab algn="l" pos="2712600"/>
                <a:tab algn="l" pos="3888720"/>
                <a:tab algn="l" pos="4622760"/>
                <a:tab algn="l" pos="5189760"/>
                <a:tab algn="l" pos="6414840"/>
                <a:tab algn="l" pos="7364160"/>
              </a:tabLst>
            </a:pPr>
            <a:r>
              <a:rPr b="0" i="1" lang="en-IN" sz="2400" spc="-15" strike="noStrike">
                <a:solidFill>
                  <a:srgbClr val="000000"/>
                </a:solidFill>
                <a:latin typeface="Times New Roman"/>
              </a:rPr>
              <a:t>control</a:t>
            </a:r>
            <a:r>
              <a:rPr b="0" i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information</a:t>
            </a:r>
            <a:r>
              <a:rPr b="0" i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included.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19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po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ant</a:t>
            </a:r>
            <a:r>
              <a:rPr b="0" lang="en-IN" sz="24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ypes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con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</a:t>
            </a:r>
            <a:r>
              <a:rPr b="0" i="1" lang="en-IN" sz="2400" spc="-9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ol</a:t>
            </a:r>
            <a:r>
              <a:rPr b="0" i="1" lang="en-IN" sz="2400" spc="-9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or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mati</a:t>
            </a:r>
            <a:r>
              <a:rPr b="0" i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on</a:t>
            </a:r>
            <a:r>
              <a:rPr b="0" i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are: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86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condition</a:t>
            </a:r>
            <a:r>
              <a:rPr b="1" lang="en-IN" sz="24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(e.g.,</a:t>
            </a:r>
            <a:r>
              <a:rPr b="0" lang="en-IN" sz="24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[invalid])</a:t>
            </a:r>
            <a:r>
              <a:rPr b="0" lang="en-IN" sz="24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indicates</a:t>
            </a:r>
            <a:r>
              <a:rPr b="0" lang="en-IN" sz="24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4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sent,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condition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true.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5240" indent="-2286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1155600"/>
                <a:tab algn="l" pos="1665720"/>
                <a:tab algn="l" pos="2922840"/>
                <a:tab algn="l" pos="4044240"/>
                <a:tab algn="l" pos="4945320"/>
                <a:tab algn="l" pos="5541480"/>
                <a:tab algn="l" pos="6053400"/>
                <a:tab algn="l" pos="7223760"/>
                <a:tab algn="l" pos="7566480"/>
              </a:tabLst>
            </a:pP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atio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ma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how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essa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sent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times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receiver,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1800" name="object 3" descr=""/>
          <p:cNvPicPr/>
          <p:nvPr/>
        </p:nvPicPr>
        <p:blipFill>
          <a:blip r:embed="rId2"/>
          <a:stretch/>
        </p:blipFill>
        <p:spPr>
          <a:xfrm>
            <a:off x="3495960" y="1557720"/>
            <a:ext cx="3067560" cy="4638960"/>
          </a:xfrm>
          <a:prstGeom prst="rect">
            <a:avLst/>
          </a:prstGeom>
          <a:ln w="0">
            <a:noFill/>
          </a:ln>
        </p:spPr>
      </p:pic>
      <p:sp>
        <p:nvSpPr>
          <p:cNvPr id="1802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04" name="PlaceHolder 1"/>
          <p:cNvSpPr>
            <a:spLocks noGrp="1"/>
          </p:cNvSpPr>
          <p:nvPr>
            <p:ph type="title"/>
          </p:nvPr>
        </p:nvSpPr>
        <p:spPr>
          <a:xfrm>
            <a:off x="4100040" y="579240"/>
            <a:ext cx="1839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Messages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5" name="object 4" descr=""/>
          <p:cNvPicPr/>
          <p:nvPr/>
        </p:nvPicPr>
        <p:blipFill>
          <a:blip r:embed="rId2"/>
          <a:stretch/>
        </p:blipFill>
        <p:spPr>
          <a:xfrm>
            <a:off x="6972480" y="2286000"/>
            <a:ext cx="2628360" cy="3287160"/>
          </a:xfrm>
          <a:prstGeom prst="rect">
            <a:avLst/>
          </a:prstGeom>
          <a:ln w="0">
            <a:noFill/>
          </a:ln>
        </p:spPr>
      </p:pic>
      <p:sp>
        <p:nvSpPr>
          <p:cNvPr id="1806" name="object 5"/>
          <p:cNvSpPr/>
          <p:nvPr/>
        </p:nvSpPr>
        <p:spPr>
          <a:xfrm>
            <a:off x="535680" y="1685880"/>
            <a:ext cx="8062200" cy="384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976760"/>
                <a:tab algn="l" pos="3073320"/>
                <a:tab algn="l" pos="3359160"/>
                <a:tab algn="l" pos="4765680"/>
                <a:tab algn="l" pos="696096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efi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artic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la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mm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icati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et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een 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Lifelines.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9080">
              <a:lnSpc>
                <a:spcPct val="100000"/>
              </a:lnSpc>
              <a:spcBef>
                <a:spcPts val="615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1.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Call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Message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3800" indent="-227160">
              <a:lnSpc>
                <a:spcPct val="100000"/>
              </a:lnSpc>
              <a:spcBef>
                <a:spcPts val="269"/>
              </a:spcBef>
              <a:buClr>
                <a:srgbClr val="000000"/>
              </a:buClr>
              <a:buFont typeface="Arial MT"/>
              <a:buChar char="•"/>
              <a:tabLst>
                <a:tab algn="l" pos="115452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Call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kind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153800">
              <a:lnSpc>
                <a:spcPct val="100000"/>
              </a:lnSpc>
              <a:spcBef>
                <a:spcPts val="575"/>
              </a:spcBef>
              <a:tabLst>
                <a:tab algn="l" pos="115452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invocation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operation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target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lifeline.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8360">
              <a:lnSpc>
                <a:spcPct val="100000"/>
              </a:lnSpc>
              <a:spcBef>
                <a:spcPts val="90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2.</a:t>
            </a:r>
            <a:r>
              <a:rPr b="1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Return</a:t>
            </a:r>
            <a:r>
              <a:rPr b="1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Message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153080" indent="-227160">
              <a:lnSpc>
                <a:spcPct val="100000"/>
              </a:lnSpc>
              <a:spcBef>
                <a:spcPts val="269"/>
              </a:spcBef>
              <a:buClr>
                <a:srgbClr val="000000"/>
              </a:buClr>
              <a:buFont typeface="Arial MT"/>
              <a:buChar char="•"/>
              <a:tabLst>
                <a:tab algn="l" pos="1153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Return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reply</a:t>
            </a:r>
            <a:r>
              <a:rPr b="1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1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target</a:t>
            </a:r>
            <a:r>
              <a:rPr b="1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lifeline</a:t>
            </a:r>
            <a:r>
              <a:rPr b="1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1" lang="en-IN" sz="24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153800">
              <a:lnSpc>
                <a:spcPct val="100000"/>
              </a:lnSpc>
              <a:spcBef>
                <a:spcPts val="575"/>
              </a:spcBef>
              <a:tabLst>
                <a:tab algn="l" pos="1153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previous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message.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230120" indent="-3042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1230120"/>
                <a:tab algn="l" pos="12304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dashed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line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open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arrowhead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8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9" name="object 2"/>
          <p:cNvGrpSpPr/>
          <p:nvPr/>
        </p:nvGrpSpPr>
        <p:grpSpPr>
          <a:xfrm>
            <a:off x="5943600" y="504360"/>
            <a:ext cx="3657240" cy="3381480"/>
            <a:chOff x="5943600" y="504360"/>
            <a:chExt cx="3657240" cy="3381480"/>
          </a:xfrm>
        </p:grpSpPr>
        <p:pic>
          <p:nvPicPr>
            <p:cNvPr id="1810" name="object 3" descr=""/>
            <p:cNvPicPr/>
            <p:nvPr/>
          </p:nvPicPr>
          <p:blipFill>
            <a:blip r:embed="rId1"/>
            <a:stretch/>
          </p:blipFill>
          <p:spPr>
            <a:xfrm>
              <a:off x="8029800" y="504360"/>
              <a:ext cx="1571040" cy="80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1" name="object 4" descr=""/>
            <p:cNvPicPr/>
            <p:nvPr/>
          </p:nvPicPr>
          <p:blipFill>
            <a:blip r:embed="rId2"/>
            <a:stretch/>
          </p:blipFill>
          <p:spPr>
            <a:xfrm>
              <a:off x="5943600" y="1219320"/>
              <a:ext cx="2437200" cy="2666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12" name="PlaceHolder 1"/>
          <p:cNvSpPr>
            <a:spLocks noGrp="1"/>
          </p:cNvSpPr>
          <p:nvPr>
            <p:ph type="title"/>
          </p:nvPr>
        </p:nvSpPr>
        <p:spPr>
          <a:xfrm>
            <a:off x="3345120" y="579240"/>
            <a:ext cx="3339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Messages(contd.)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3" name="object 6" descr=""/>
          <p:cNvPicPr/>
          <p:nvPr/>
        </p:nvPicPr>
        <p:blipFill>
          <a:blip r:embed="rId3"/>
          <a:stretch/>
        </p:blipFill>
        <p:spPr>
          <a:xfrm>
            <a:off x="3886200" y="1600200"/>
            <a:ext cx="1321560" cy="908640"/>
          </a:xfrm>
          <a:prstGeom prst="rect">
            <a:avLst/>
          </a:prstGeom>
          <a:ln w="0">
            <a:noFill/>
          </a:ln>
        </p:spPr>
      </p:pic>
      <p:sp>
        <p:nvSpPr>
          <p:cNvPr id="1814" name="object 7"/>
          <p:cNvSpPr/>
          <p:nvPr/>
        </p:nvSpPr>
        <p:spPr>
          <a:xfrm>
            <a:off x="5376240" y="5137200"/>
            <a:ext cx="1382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5" name="object 8"/>
          <p:cNvSpPr/>
          <p:nvPr/>
        </p:nvSpPr>
        <p:spPr>
          <a:xfrm>
            <a:off x="993600" y="1813680"/>
            <a:ext cx="5317200" cy="33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3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1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Self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Message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68000">
              <a:lnSpc>
                <a:spcPct val="100000"/>
              </a:lnSpc>
              <a:spcBef>
                <a:spcPts val="1826"/>
              </a:spcBef>
              <a:tabLst>
                <a:tab algn="l" pos="75636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0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Self</a:t>
            </a:r>
            <a:r>
              <a:rPr b="0" lang="en-IN" sz="20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kind</a:t>
            </a:r>
            <a:r>
              <a:rPr b="0" lang="en-IN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message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131"/>
              </a:spcBef>
              <a:tabLst>
                <a:tab algn="l" pos="75636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0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0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invocation</a:t>
            </a:r>
            <a:r>
              <a:rPr b="1" lang="en-IN" sz="20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31360">
              <a:lnSpc>
                <a:spcPct val="100000"/>
              </a:lnSpc>
              <a:spcBef>
                <a:spcPts val="1681"/>
              </a:spcBef>
              <a:tabLst>
                <a:tab algn="l" pos="756360"/>
              </a:tabLst>
            </a:pP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1" lang="en-IN" sz="20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5" strike="noStrike">
                <a:solidFill>
                  <a:srgbClr val="000000"/>
                </a:solidFill>
                <a:latin typeface="Times New Roman"/>
              </a:rPr>
              <a:t>lifeline.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31360">
              <a:lnSpc>
                <a:spcPct val="100000"/>
              </a:lnSpc>
              <a:spcBef>
                <a:spcPts val="45"/>
              </a:spcBef>
              <a:tabLst>
                <a:tab algn="l" pos="756360"/>
              </a:tabLst>
            </a:pP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4.</a:t>
            </a:r>
            <a:r>
              <a:rPr b="1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Recursive</a:t>
            </a:r>
            <a:r>
              <a:rPr b="1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Message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81080">
              <a:lnSpc>
                <a:spcPct val="100000"/>
              </a:lnSpc>
              <a:spcBef>
                <a:spcPts val="1239"/>
              </a:spcBef>
              <a:tabLst>
                <a:tab algn="l" pos="46872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0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000" spc="-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self</a:t>
            </a:r>
            <a:r>
              <a:rPr b="1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essage</a:t>
            </a:r>
            <a:r>
              <a:rPr b="1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1" lang="en-IN" sz="20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0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1" lang="en-IN" sz="20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000" spc="-21" strike="noStrike">
                <a:solidFill>
                  <a:srgbClr val="000000"/>
                </a:solidFill>
                <a:latin typeface="Times New Roman"/>
              </a:rPr>
              <a:t>ecursiv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2" strike="noStrike">
                <a:solidFill>
                  <a:srgbClr val="000000"/>
                </a:solidFill>
                <a:latin typeface="Times New Roman"/>
              </a:rPr>
              <a:t>pu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000" spc="-12" strike="noStrike">
                <a:solidFill>
                  <a:srgbClr val="000000"/>
                </a:solidFill>
                <a:latin typeface="Times New Roman"/>
              </a:rPr>
              <a:t>p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6" name="object 9"/>
          <p:cNvSpPr/>
          <p:nvPr/>
        </p:nvSpPr>
        <p:spPr>
          <a:xfrm>
            <a:off x="5498640" y="4596480"/>
            <a:ext cx="627120" cy="86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">
              <a:lnSpc>
                <a:spcPts val="2180"/>
              </a:lnSpc>
            </a:pP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ose</a:t>
            </a:r>
            <a:r>
              <a:rPr b="1" lang="en-IN" sz="2000" spc="34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is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1800">
              <a:lnSpc>
                <a:spcPct val="100000"/>
              </a:lnSpc>
              <a:spcBef>
                <a:spcPts val="45"/>
              </a:spcBef>
            </a:pP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  <a:p>
            <a:pPr marL="1800">
              <a:lnSpc>
                <a:spcPct val="100000"/>
              </a:lnSpc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7" name="object 10"/>
          <p:cNvSpPr/>
          <p:nvPr/>
        </p:nvSpPr>
        <p:spPr>
          <a:xfrm>
            <a:off x="1449720" y="5074200"/>
            <a:ext cx="269856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1" lang="en-IN" sz="20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000" spc="-12" strike="noStrike">
                <a:solidFill>
                  <a:srgbClr val="000000"/>
                </a:solidFill>
                <a:latin typeface="Times New Roman"/>
              </a:rPr>
              <a:t>recursive</a:t>
            </a:r>
            <a:r>
              <a:rPr b="1" lang="en-IN" sz="20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messag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8" name="object 11"/>
          <p:cNvSpPr/>
          <p:nvPr/>
        </p:nvSpPr>
        <p:spPr>
          <a:xfrm>
            <a:off x="1161720" y="5592240"/>
            <a:ext cx="5213160" cy="11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30024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0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It's</a:t>
            </a:r>
            <a:r>
              <a:rPr b="0" lang="en-IN" sz="20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target</a:t>
            </a:r>
            <a:r>
              <a:rPr b="0" lang="en-IN" sz="20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points</a:t>
            </a:r>
            <a:r>
              <a:rPr b="0" lang="en-IN" sz="20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activation</a:t>
            </a:r>
            <a:r>
              <a:rPr b="0" lang="en-IN" sz="20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0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top</a:t>
            </a:r>
            <a:r>
              <a:rPr b="0" lang="en-IN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the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00240">
              <a:lnSpc>
                <a:spcPct val="100000"/>
              </a:lnSpc>
              <a:spcBef>
                <a:spcPts val="1681"/>
              </a:spcBef>
              <a:tabLst>
                <a:tab algn="l" pos="30024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activation</a:t>
            </a:r>
            <a:r>
              <a:rPr b="0" lang="en-IN" sz="20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where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invoked</a:t>
            </a:r>
            <a:r>
              <a:rPr b="0" lang="en-IN" sz="20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from.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19" name="object 12"/>
          <p:cNvGrpSpPr/>
          <p:nvPr/>
        </p:nvGrpSpPr>
        <p:grpSpPr>
          <a:xfrm>
            <a:off x="5478840" y="3886200"/>
            <a:ext cx="2901960" cy="1572480"/>
            <a:chOff x="5478840" y="3886200"/>
            <a:chExt cx="2901960" cy="1572480"/>
          </a:xfrm>
        </p:grpSpPr>
        <p:pic>
          <p:nvPicPr>
            <p:cNvPr id="1820" name="object 13" descr=""/>
            <p:cNvPicPr/>
            <p:nvPr/>
          </p:nvPicPr>
          <p:blipFill>
            <a:blip r:embed="rId4"/>
            <a:stretch/>
          </p:blipFill>
          <p:spPr>
            <a:xfrm>
              <a:off x="5478840" y="4606200"/>
              <a:ext cx="1030680" cy="82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1" name="object 14" descr=""/>
            <p:cNvPicPr/>
            <p:nvPr/>
          </p:nvPicPr>
          <p:blipFill>
            <a:blip r:embed="rId5"/>
            <a:stretch/>
          </p:blipFill>
          <p:spPr>
            <a:xfrm>
              <a:off x="5943600" y="3886200"/>
              <a:ext cx="2437200" cy="1572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22" name="object 1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3345120" y="579240"/>
            <a:ext cx="3339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Messages(contd.)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5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6" name="object 4"/>
          <p:cNvSpPr/>
          <p:nvPr/>
        </p:nvSpPr>
        <p:spPr>
          <a:xfrm>
            <a:off x="993600" y="1613160"/>
            <a:ext cx="8087040" cy="48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9640" bIns="0" anchor="t">
            <a:spAutoFit/>
          </a:bodyPr>
          <a:p>
            <a:pPr marL="355680" indent="-343080" algn="just">
              <a:lnSpc>
                <a:spcPct val="100000"/>
              </a:lnSpc>
              <a:spcBef>
                <a:spcPts val="70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5.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lang="en-IN" sz="24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Mess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ag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6920" algn="just">
              <a:lnSpc>
                <a:spcPts val="2591"/>
              </a:lnSpc>
              <a:spcBef>
                <a:spcPts val="68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Create message is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kind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message that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represents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creation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(target)</a:t>
            </a:r>
            <a:r>
              <a:rPr b="0" lang="en-IN" sz="2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lifeline.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824400" indent="-356760" algn="just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 MT"/>
              <a:buChar char="–"/>
              <a:tabLst>
                <a:tab algn="l" pos="82476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creates</a:t>
            </a:r>
            <a:r>
              <a:rPr b="1" lang="en-IN" sz="2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2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21" strike="noStrike">
                <a:solidFill>
                  <a:srgbClr val="000000"/>
                </a:solidFill>
                <a:latin typeface="Times New Roman"/>
              </a:rPr>
              <a:t>receiver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6.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es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oy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es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lang="en-IN" sz="24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Mess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ag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ts val="2820"/>
              </a:lnSpc>
              <a:spcBef>
                <a:spcPts val="79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Destroy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kind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400" spc="5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request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destroying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target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lifeline.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9080" algn="just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destroys</a:t>
            </a:r>
            <a:r>
              <a:rPr b="1" lang="en-IN" sz="22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2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41" strike="noStrike">
                <a:solidFill>
                  <a:srgbClr val="000000"/>
                </a:solidFill>
                <a:latin typeface="Times New Roman"/>
              </a:rPr>
              <a:t>receiver.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7.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Duration</a:t>
            </a:r>
            <a:r>
              <a:rPr b="1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non-instantaneous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message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99000"/>
              </a:lnSpc>
              <a:spcBef>
                <a:spcPts val="686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Duration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message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shows the time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delay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between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send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time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receive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message.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(eg,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network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communication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delay)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864520" y="935280"/>
            <a:ext cx="4325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Module</a:t>
            </a:r>
            <a:r>
              <a:rPr b="1" lang="en-IN" sz="44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1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Topics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object 4"/>
          <p:cNvSpPr/>
          <p:nvPr/>
        </p:nvSpPr>
        <p:spPr>
          <a:xfrm>
            <a:off x="7456320" y="3466440"/>
            <a:ext cx="160812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ode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object 5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object 6"/>
          <p:cNvSpPr/>
          <p:nvPr/>
        </p:nvSpPr>
        <p:spPr>
          <a:xfrm>
            <a:off x="993240" y="2414880"/>
            <a:ext cx="6178320" cy="25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Approaches</a:t>
            </a:r>
            <a:r>
              <a:rPr b="0" lang="en-IN" sz="3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2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749600"/>
                <a:tab algn="l" pos="3642480"/>
                <a:tab algn="l" pos="49244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ode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  Language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(UML)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1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01C7E017-C6A9-40C5-A3DB-D93E2673963F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object 7"/>
          <p:cNvSpPr/>
          <p:nvPr/>
        </p:nvSpPr>
        <p:spPr>
          <a:xfrm>
            <a:off x="993240" y="5493600"/>
            <a:ext cx="361836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r>
              <a:rPr b="0" lang="en-IN" sz="3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Java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230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2109600" indent="-88128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en-IN" sz="4300" spc="-7" strike="noStrike">
                <a:solidFill>
                  <a:schemeClr val="dk1"/>
                </a:solidFill>
                <a:latin typeface="Times New Roman"/>
              </a:rPr>
              <a:t>Automated</a:t>
            </a:r>
            <a:r>
              <a:rPr b="1" lang="en-IN" sz="43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300" spc="-7" strike="noStrike">
                <a:solidFill>
                  <a:schemeClr val="dk1"/>
                </a:solidFill>
                <a:latin typeface="Times New Roman"/>
              </a:rPr>
              <a:t>fire-alarm </a:t>
            </a:r>
            <a:r>
              <a:rPr b="1" lang="en-IN" sz="4300" spc="-106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300" spc="-7" strike="noStrike">
                <a:solidFill>
                  <a:schemeClr val="dk1"/>
                </a:solidFill>
                <a:latin typeface="Times New Roman"/>
              </a:rPr>
              <a:t>system(contd.)</a:t>
            </a:r>
            <a:endParaRPr b="0" lang="en-IN" sz="4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Num" idx="41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59E07C49-F0F3-4335-813D-4BCEC3A43203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object 4"/>
          <p:cNvSpPr/>
          <p:nvPr/>
        </p:nvSpPr>
        <p:spPr>
          <a:xfrm>
            <a:off x="1043280" y="1894680"/>
            <a:ext cx="8020800" cy="44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Whenever a fire condition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reported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any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smoke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detectors,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should </a:t>
            </a:r>
            <a:r>
              <a:rPr b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determine the location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which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fire has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been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sensed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then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sound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alarms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neighbouring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locations.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 algn="just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fire alarm system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should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also f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lash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alarm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on the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computer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console.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7" name="object 2"/>
          <p:cNvGrpSpPr/>
          <p:nvPr/>
        </p:nvGrpSpPr>
        <p:grpSpPr>
          <a:xfrm>
            <a:off x="7010280" y="504360"/>
            <a:ext cx="2590560" cy="3811320"/>
            <a:chOff x="7010280" y="504360"/>
            <a:chExt cx="2590560" cy="3811320"/>
          </a:xfrm>
        </p:grpSpPr>
        <p:pic>
          <p:nvPicPr>
            <p:cNvPr id="1828" name="object 3" descr=""/>
            <p:cNvPicPr/>
            <p:nvPr/>
          </p:nvPicPr>
          <p:blipFill>
            <a:blip r:embed="rId1"/>
            <a:stretch/>
          </p:blipFill>
          <p:spPr>
            <a:xfrm>
              <a:off x="8029800" y="504360"/>
              <a:ext cx="1571040" cy="80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9" name="object 4" descr=""/>
            <p:cNvPicPr/>
            <p:nvPr/>
          </p:nvPicPr>
          <p:blipFill>
            <a:blip r:embed="rId2"/>
            <a:stretch/>
          </p:blipFill>
          <p:spPr>
            <a:xfrm>
              <a:off x="7010280" y="1219320"/>
              <a:ext cx="1676160" cy="2666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0" name="object 5" descr=""/>
            <p:cNvPicPr/>
            <p:nvPr/>
          </p:nvPicPr>
          <p:blipFill>
            <a:blip r:embed="rId3"/>
            <a:stretch/>
          </p:blipFill>
          <p:spPr>
            <a:xfrm>
              <a:off x="7315200" y="3733920"/>
              <a:ext cx="1666080" cy="58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3345120" y="579240"/>
            <a:ext cx="3339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Messages(contd.)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2" name="object 7"/>
          <p:cNvSpPr/>
          <p:nvPr/>
        </p:nvSpPr>
        <p:spPr>
          <a:xfrm>
            <a:off x="993600" y="1680120"/>
            <a:ext cx="5728680" cy="33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4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8.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Found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Unknown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sender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692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Found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 is used to represent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scenario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unknown</a:t>
            </a:r>
            <a:r>
              <a:rPr b="0" lang="en-IN" sz="2400" spc="5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source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sends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message.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9.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Lost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Unknown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receiver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692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Lost message is used to represent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scenario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where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recipient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known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3" name="object 8" descr=""/>
          <p:cNvPicPr/>
          <p:nvPr/>
        </p:nvPicPr>
        <p:blipFill>
          <a:blip r:embed="rId4"/>
          <a:stretch/>
        </p:blipFill>
        <p:spPr>
          <a:xfrm>
            <a:off x="4495680" y="4572000"/>
            <a:ext cx="4409280" cy="2437200"/>
          </a:xfrm>
          <a:prstGeom prst="rect">
            <a:avLst/>
          </a:prstGeom>
          <a:ln w="0">
            <a:noFill/>
          </a:ln>
        </p:spPr>
      </p:pic>
      <p:sp>
        <p:nvSpPr>
          <p:cNvPr id="1835" name="object 10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37" name="object 3"/>
          <p:cNvSpPr/>
          <p:nvPr/>
        </p:nvSpPr>
        <p:spPr>
          <a:xfrm>
            <a:off x="993600" y="1686600"/>
            <a:ext cx="65026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Example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found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message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unknown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sender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8" name="object 4" descr=""/>
          <p:cNvPicPr/>
          <p:nvPr/>
        </p:nvPicPr>
        <p:blipFill>
          <a:blip r:embed="rId2"/>
          <a:stretch/>
        </p:blipFill>
        <p:spPr>
          <a:xfrm>
            <a:off x="1557360" y="2855880"/>
            <a:ext cx="4072320" cy="3879360"/>
          </a:xfrm>
          <a:prstGeom prst="rect">
            <a:avLst/>
          </a:prstGeom>
          <a:ln w="0">
            <a:noFill/>
          </a:ln>
        </p:spPr>
      </p:pic>
      <p:sp>
        <p:nvSpPr>
          <p:cNvPr id="1840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42" name="object 3"/>
          <p:cNvSpPr/>
          <p:nvPr/>
        </p:nvSpPr>
        <p:spPr>
          <a:xfrm>
            <a:off x="993600" y="1686600"/>
            <a:ext cx="635724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Example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lost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message: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Unknown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receiver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3" name="object 4" descr=""/>
          <p:cNvPicPr/>
          <p:nvPr/>
        </p:nvPicPr>
        <p:blipFill>
          <a:blip r:embed="rId2"/>
          <a:stretch/>
        </p:blipFill>
        <p:spPr>
          <a:xfrm>
            <a:off x="1882080" y="2414160"/>
            <a:ext cx="3985920" cy="3795840"/>
          </a:xfrm>
          <a:prstGeom prst="rect">
            <a:avLst/>
          </a:prstGeom>
          <a:ln w="0">
            <a:noFill/>
          </a:ln>
        </p:spPr>
      </p:pic>
      <p:sp>
        <p:nvSpPr>
          <p:cNvPr id="1844" name="object 5"/>
          <p:cNvSpPr/>
          <p:nvPr/>
        </p:nvSpPr>
        <p:spPr>
          <a:xfrm>
            <a:off x="1679400" y="6421680"/>
            <a:ext cx="17654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n-IN" sz="1800" spc="-22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message</a:t>
            </a:r>
            <a:r>
              <a:rPr b="0" lang="en-IN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n-IN" sz="18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26" strike="noStrike">
                <a:solidFill>
                  <a:srgbClr val="000000"/>
                </a:solidFill>
                <a:latin typeface="Arial MT"/>
              </a:rPr>
              <a:t>lost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6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1848" name="object 3" descr=""/>
          <p:cNvPicPr/>
          <p:nvPr/>
        </p:nvPicPr>
        <p:blipFill>
          <a:blip r:embed="rId2"/>
          <a:stretch/>
        </p:blipFill>
        <p:spPr>
          <a:xfrm>
            <a:off x="2420280" y="1243080"/>
            <a:ext cx="5219280" cy="5362920"/>
          </a:xfrm>
          <a:prstGeom prst="rect">
            <a:avLst/>
          </a:prstGeom>
          <a:ln w="0">
            <a:noFill/>
          </a:ln>
        </p:spPr>
      </p:pic>
      <p:sp>
        <p:nvSpPr>
          <p:cNvPr id="1850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49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52" name="object 3"/>
          <p:cNvSpPr/>
          <p:nvPr/>
        </p:nvSpPr>
        <p:spPr>
          <a:xfrm>
            <a:off x="4175280" y="780480"/>
            <a:ext cx="1706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Duration</a:t>
            </a:r>
            <a:r>
              <a:rPr b="0" lang="en-IN" sz="1800" spc="-9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Message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3" name="object 4" descr=""/>
          <p:cNvPicPr/>
          <p:nvPr/>
        </p:nvPicPr>
        <p:blipFill>
          <a:blip r:embed="rId2"/>
          <a:stretch/>
        </p:blipFill>
        <p:spPr>
          <a:xfrm>
            <a:off x="3196800" y="2526840"/>
            <a:ext cx="3642480" cy="331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55" name="PlaceHolder 1"/>
          <p:cNvSpPr>
            <a:spLocks noGrp="1"/>
          </p:cNvSpPr>
          <p:nvPr>
            <p:ph type="title"/>
          </p:nvPr>
        </p:nvSpPr>
        <p:spPr>
          <a:xfrm>
            <a:off x="993240" y="348480"/>
            <a:ext cx="6991560" cy="1331280"/>
          </a:xfrm>
          <a:prstGeom prst="rect">
            <a:avLst/>
          </a:prstGeom>
          <a:noFill/>
          <a:ln w="0">
            <a:noFill/>
          </a:ln>
        </p:spPr>
        <p:txBody>
          <a:bodyPr lIns="0" rIns="0" tIns="33480" bIns="0" anchor="t">
            <a:noAutofit/>
          </a:bodyPr>
          <a:p>
            <a:pPr marL="12600" indent="0">
              <a:lnSpc>
                <a:spcPts val="3770"/>
              </a:lnSpc>
              <a:spcBef>
                <a:spcPts val="264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Sequence</a:t>
            </a:r>
            <a:r>
              <a:rPr b="1" lang="en-IN" sz="32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2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for</a:t>
            </a:r>
            <a:r>
              <a:rPr b="1" lang="en-IN" sz="32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1" lang="en-IN" sz="32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issue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book</a:t>
            </a:r>
            <a:r>
              <a:rPr b="1" lang="en-IN" sz="32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35" strike="noStrike">
                <a:solidFill>
                  <a:schemeClr val="dk1"/>
                </a:solidFill>
                <a:latin typeface="Times New Roman"/>
              </a:rPr>
              <a:t>use </a:t>
            </a:r>
            <a:r>
              <a:rPr b="1" lang="en-IN" sz="3200" spc="-7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case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7" name="object 5"/>
          <p:cNvSpPr/>
          <p:nvPr/>
        </p:nvSpPr>
        <p:spPr>
          <a:xfrm>
            <a:off x="8883360" y="6874920"/>
            <a:ext cx="1731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32" strike="noStrike">
                <a:solidFill>
                  <a:srgbClr val="888888"/>
                </a:solidFill>
                <a:latin typeface="Calibri"/>
              </a:rPr>
              <a:t>47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8" name="object 6" descr=""/>
          <p:cNvPicPr/>
          <p:nvPr/>
        </p:nvPicPr>
        <p:blipFill>
          <a:blip r:embed="rId2"/>
          <a:stretch/>
        </p:blipFill>
        <p:spPr>
          <a:xfrm>
            <a:off x="1208520" y="2293560"/>
            <a:ext cx="7580520" cy="381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60" name="PlaceHolder 1"/>
          <p:cNvSpPr>
            <a:spLocks noGrp="1"/>
          </p:cNvSpPr>
          <p:nvPr>
            <p:ph type="title"/>
          </p:nvPr>
        </p:nvSpPr>
        <p:spPr>
          <a:xfrm>
            <a:off x="2761920" y="579240"/>
            <a:ext cx="4494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Sequence</a:t>
            </a:r>
            <a:r>
              <a:rPr b="1" lang="en-IN" sz="36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diagram-E.g.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1" name="object 4" descr=""/>
          <p:cNvPicPr/>
          <p:nvPr/>
        </p:nvPicPr>
        <p:blipFill>
          <a:blip r:embed="rId2"/>
          <a:stretch/>
        </p:blipFill>
        <p:spPr>
          <a:xfrm>
            <a:off x="1244160" y="1508760"/>
            <a:ext cx="6444000" cy="4263840"/>
          </a:xfrm>
          <a:prstGeom prst="rect">
            <a:avLst/>
          </a:prstGeom>
          <a:ln w="0">
            <a:noFill/>
          </a:ln>
        </p:spPr>
      </p:pic>
      <p:sp>
        <p:nvSpPr>
          <p:cNvPr id="1862" name="object 5"/>
          <p:cNvSpPr/>
          <p:nvPr/>
        </p:nvSpPr>
        <p:spPr>
          <a:xfrm>
            <a:off x="1679400" y="6421680"/>
            <a:ext cx="286596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Emotion</a:t>
            </a:r>
            <a:r>
              <a:rPr b="0" lang="en-IN" sz="18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 MT"/>
              </a:rPr>
              <a:t>based</a:t>
            </a:r>
            <a:r>
              <a:rPr b="0" lang="en-IN" sz="18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 MT"/>
              </a:rPr>
              <a:t>music</a:t>
            </a:r>
            <a:r>
              <a:rPr b="0" lang="en-IN" sz="18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Arial MT"/>
              </a:rPr>
              <a:t>player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4" name="object 7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66" name="PlaceHolder 1"/>
          <p:cNvSpPr>
            <a:spLocks noGrp="1"/>
          </p:cNvSpPr>
          <p:nvPr>
            <p:ph type="title"/>
          </p:nvPr>
        </p:nvSpPr>
        <p:spPr>
          <a:xfrm>
            <a:off x="993600" y="585000"/>
            <a:ext cx="71128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diagram-Sequence</a:t>
            </a:r>
            <a:r>
              <a:rPr b="1" lang="en-IN" sz="28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8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9" name="object 4"/>
          <p:cNvSpPr/>
          <p:nvPr/>
        </p:nvSpPr>
        <p:spPr>
          <a:xfrm>
            <a:off x="917280" y="1536840"/>
            <a:ext cx="8074800" cy="462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9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020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Advantages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7640">
              <a:lnSpc>
                <a:spcPct val="100000"/>
              </a:lnSpc>
              <a:spcBef>
                <a:spcPts val="916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0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diagrams</a:t>
            </a:r>
            <a:r>
              <a:rPr b="0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easier</a:t>
            </a:r>
            <a:r>
              <a:rPr b="1" lang="en-IN" sz="24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maintain</a:t>
            </a:r>
            <a:r>
              <a:rPr b="1" lang="en-IN" sz="24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4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easier</a:t>
            </a:r>
            <a:r>
              <a:rPr b="1" lang="en-IN" sz="24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to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5640">
              <a:lnSpc>
                <a:spcPct val="100000"/>
              </a:lnSpc>
              <a:spcBef>
                <a:spcPts val="1440"/>
              </a:spcBef>
              <a:tabLst>
                <a:tab algn="l" pos="756360"/>
              </a:tabLst>
            </a:pP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generate.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61800">
              <a:lnSpc>
                <a:spcPct val="100000"/>
              </a:lnSpc>
              <a:spcBef>
                <a:spcPts val="1919"/>
              </a:spcBef>
              <a:buClr>
                <a:srgbClr val="000000"/>
              </a:buClr>
              <a:buFont typeface="Arial MT"/>
              <a:buChar char="–"/>
              <a:tabLst>
                <a:tab algn="l" pos="829440"/>
                <a:tab algn="l" pos="829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low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level</a:t>
            </a:r>
            <a:r>
              <a:rPr b="1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details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UML</a:t>
            </a:r>
            <a:r>
              <a:rPr b="1" lang="en-IN" sz="2400" spc="-27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case.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7640">
              <a:lnSpc>
                <a:spcPct val="100000"/>
              </a:lnSpc>
              <a:spcBef>
                <a:spcPts val="918"/>
              </a:spcBef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1766520"/>
                <a:tab algn="l" pos="2277000"/>
                <a:tab algn="l" pos="3026880"/>
                <a:tab algn="l" pos="3420000"/>
                <a:tab algn="l" pos="3712320"/>
                <a:tab algn="l" pos="4935240"/>
                <a:tab algn="l" pos="777744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od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log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ompl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ce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du</a:t>
            </a:r>
            <a:r>
              <a:rPr b="1" lang="en-IN" sz="24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fun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tion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5640">
              <a:lnSpc>
                <a:spcPct val="100000"/>
              </a:lnSpc>
              <a:spcBef>
                <a:spcPts val="1440"/>
              </a:spcBef>
              <a:tabLst>
                <a:tab algn="l" pos="756360"/>
                <a:tab algn="l" pos="1766520"/>
                <a:tab algn="l" pos="2277000"/>
                <a:tab algn="l" pos="3026880"/>
                <a:tab algn="l" pos="3420000"/>
                <a:tab algn="l" pos="3712320"/>
                <a:tab algn="l" pos="4935240"/>
                <a:tab algn="l" pos="7777440"/>
              </a:tabLst>
            </a:pP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operation.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5640" indent="-287640">
              <a:lnSpc>
                <a:spcPct val="150000"/>
              </a:lnSpc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1934280"/>
                <a:tab algn="l" pos="2595960"/>
                <a:tab algn="l" pos="4306680"/>
                <a:tab algn="l" pos="5663520"/>
                <a:tab algn="l" pos="635940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Show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tio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tw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obj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ts</a:t>
            </a:r>
            <a:r>
              <a:rPr b="1" lang="en-IN" sz="24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nd 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components</a:t>
            </a:r>
            <a:r>
              <a:rPr b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complete</a:t>
            </a:r>
            <a:r>
              <a:rPr b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process.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71" name="object 3"/>
          <p:cNvSpPr/>
          <p:nvPr/>
        </p:nvSpPr>
        <p:spPr>
          <a:xfrm>
            <a:off x="993600" y="1575000"/>
            <a:ext cx="8085240" cy="50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7080" bIns="0" anchor="t">
            <a:spAutoFit/>
          </a:bodyPr>
          <a:p>
            <a:pPr marL="355680" indent="-3434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6400"/>
              </a:tabLst>
            </a:pPr>
            <a:r>
              <a:rPr b="1" lang="en-IN" sz="2300" spc="-15" strike="noStrike">
                <a:solidFill>
                  <a:srgbClr val="000000"/>
                </a:solidFill>
                <a:latin typeface="Times New Roman"/>
              </a:rPr>
              <a:t>Disadvantages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lvl="1" marL="828720" indent="-3614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 MT"/>
              <a:buChar char="–"/>
              <a:tabLst>
                <a:tab algn="l" pos="828000"/>
                <a:tab algn="l" pos="829440"/>
              </a:tabLst>
            </a:pP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3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3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300" spc="-7" strike="noStrike">
                <a:solidFill>
                  <a:srgbClr val="000000"/>
                </a:solidFill>
                <a:latin typeface="Times New Roman"/>
              </a:rPr>
              <a:t>complex</a:t>
            </a:r>
            <a:r>
              <a:rPr b="1" lang="en-IN" sz="23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3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too</a:t>
            </a:r>
            <a:r>
              <a:rPr b="0" lang="en-IN" sz="23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many</a:t>
            </a:r>
            <a:r>
              <a:rPr b="0" lang="en-IN" sz="23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lifelines</a:t>
            </a:r>
            <a:r>
              <a:rPr b="0" lang="en-IN" sz="23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3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involved</a:t>
            </a:r>
            <a:r>
              <a:rPr b="0" lang="en-IN" sz="2300" spc="10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300" spc="1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21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marL="755640">
              <a:lnSpc>
                <a:spcPct val="100000"/>
              </a:lnSpc>
              <a:spcBef>
                <a:spcPts val="1395"/>
              </a:spcBef>
              <a:tabLst>
                <a:tab algn="l" pos="828000"/>
                <a:tab algn="l" pos="829440"/>
              </a:tabLst>
            </a:pPr>
            <a:r>
              <a:rPr b="0" lang="en-IN" sz="2300" spc="-21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8360">
              <a:lnSpc>
                <a:spcPct val="100000"/>
              </a:lnSpc>
              <a:spcBef>
                <a:spcPts val="88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3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3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order</a:t>
            </a:r>
            <a:r>
              <a:rPr b="0" lang="en-IN" sz="2300" spc="28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</a:t>
            </a:r>
            <a:r>
              <a:rPr b="0" lang="en-IN" sz="2300" spc="28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message</a:t>
            </a:r>
            <a:r>
              <a:rPr b="0" lang="en-IN" sz="2300" spc="29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sequence</a:t>
            </a:r>
            <a:r>
              <a:rPr b="0" lang="en-IN" sz="2300" spc="28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is</a:t>
            </a:r>
            <a:r>
              <a:rPr b="0" lang="en-IN" sz="2300" spc="293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changed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3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3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300" spc="-21" strike="noStrike">
                <a:solidFill>
                  <a:srgbClr val="000000"/>
                </a:solidFill>
                <a:latin typeface="Times New Roman"/>
              </a:rPr>
              <a:t>incorrect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marL="755640" algn="just">
              <a:lnSpc>
                <a:spcPct val="100000"/>
              </a:lnSpc>
              <a:spcBef>
                <a:spcPts val="1380"/>
              </a:spcBef>
              <a:tabLst>
                <a:tab algn="l" pos="757080"/>
              </a:tabLst>
            </a:pPr>
            <a:r>
              <a:rPr b="1" lang="en-IN" sz="2300" spc="-12" strike="noStrike">
                <a:solidFill>
                  <a:srgbClr val="000000"/>
                </a:solidFill>
                <a:latin typeface="Times New Roman"/>
              </a:rPr>
              <a:t>results</a:t>
            </a:r>
            <a:r>
              <a:rPr b="1" lang="en-IN" sz="23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3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15" strike="noStrike">
                <a:solidFill>
                  <a:srgbClr val="000000"/>
                </a:solidFill>
                <a:latin typeface="Times New Roman"/>
              </a:rPr>
              <a:t>produced.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8360" algn="just">
              <a:lnSpc>
                <a:spcPct val="150000"/>
              </a:lnSpc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The type of </a:t>
            </a:r>
            <a:r>
              <a:rPr b="0" lang="en-IN" sz="2300" spc="-1" strike="noStrike">
                <a:solidFill>
                  <a:srgbClr val="000000"/>
                </a:solidFill>
                <a:latin typeface="Times New Roman"/>
              </a:rPr>
              <a:t>message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decides the type of sequence inside </a:t>
            </a:r>
            <a:r>
              <a:rPr b="0" lang="en-IN" sz="2300" spc="-3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3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15" strike="noStrike">
                <a:solidFill>
                  <a:srgbClr val="000000"/>
                </a:solidFill>
                <a:latin typeface="Times New Roman"/>
              </a:rPr>
              <a:t>diagram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50000"/>
              </a:lnSpc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3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sequence</a:t>
            </a:r>
            <a:r>
              <a:rPr b="0" lang="en-IN" sz="23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needs</a:t>
            </a:r>
            <a:r>
              <a:rPr b="0" lang="en-IN" sz="23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3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3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represented</a:t>
            </a:r>
            <a:r>
              <a:rPr b="0" lang="en-IN" sz="23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using</a:t>
            </a:r>
            <a:r>
              <a:rPr b="0" lang="en-IN" sz="2300" spc="56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different </a:t>
            </a:r>
            <a:r>
              <a:rPr b="0" lang="en-IN" sz="23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message</a:t>
            </a:r>
            <a:r>
              <a:rPr b="0" lang="en-IN" sz="2300" spc="30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numbering</a:t>
            </a:r>
            <a:r>
              <a:rPr b="0" lang="en-IN" sz="2300" spc="32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schemes,</a:t>
            </a:r>
            <a:r>
              <a:rPr b="0" lang="en-IN" sz="2300" spc="31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3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3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3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3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little</a:t>
            </a:r>
            <a:r>
              <a:rPr b="0" lang="en-IN" sz="23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300" spc="-15" strike="noStrike">
                <a:solidFill>
                  <a:srgbClr val="000000"/>
                </a:solidFill>
                <a:latin typeface="Times New Roman"/>
              </a:rPr>
              <a:t>complex </a:t>
            </a:r>
            <a:r>
              <a:rPr b="1" lang="en-IN" sz="2300" spc="-56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3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15" strike="noStrike">
                <a:solidFill>
                  <a:srgbClr val="000000"/>
                </a:solidFill>
                <a:latin typeface="Times New Roman"/>
              </a:rPr>
              <a:t>large</a:t>
            </a:r>
            <a:r>
              <a:rPr b="0" lang="en-IN" sz="23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300" spc="-21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3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993600" y="585000"/>
            <a:ext cx="71128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diagram-Sequence</a:t>
            </a:r>
            <a:r>
              <a:rPr b="1" lang="en-IN" sz="28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76" name="PlaceHolder 1"/>
          <p:cNvSpPr>
            <a:spLocks noGrp="1"/>
          </p:cNvSpPr>
          <p:nvPr>
            <p:ph type="title"/>
          </p:nvPr>
        </p:nvSpPr>
        <p:spPr>
          <a:xfrm>
            <a:off x="993600" y="585000"/>
            <a:ext cx="6634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Collaboration</a:t>
            </a:r>
            <a:r>
              <a:rPr b="1" lang="en-IN" sz="2800" spc="-13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diagram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8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9" name="object 4"/>
          <p:cNvSpPr/>
          <p:nvPr/>
        </p:nvSpPr>
        <p:spPr>
          <a:xfrm>
            <a:off x="992880" y="1557000"/>
            <a:ext cx="8022960" cy="40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collaboration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shows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both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structural</a:t>
            </a:r>
            <a:r>
              <a:rPr b="0" lang="en-IN" sz="2400" spc="-2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cc"/>
                </a:solidFill>
                <a:latin typeface="Times New Roman"/>
              </a:rPr>
              <a:t>behavioural </a:t>
            </a:r>
            <a:r>
              <a:rPr b="0" lang="en-IN" sz="2400" spc="-58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aspects</a:t>
            </a:r>
            <a:r>
              <a:rPr b="0" lang="en-IN" sz="2400" spc="-80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rgbClr val="ff0000"/>
                </a:solidFill>
                <a:latin typeface="Times New Roman"/>
              </a:rPr>
              <a:t>explicitly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54960"/>
                <a:tab algn="l" pos="355680"/>
              </a:tabLst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356400" indent="-34344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6400"/>
                <a:tab algn="l" pos="356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cc"/>
                </a:solidFill>
                <a:latin typeface="Times New Roman"/>
              </a:rPr>
              <a:t>collaborator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50000"/>
              </a:lnSpc>
              <a:spcBef>
                <a:spcPts val="136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behavioural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aspect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described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messages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exchanged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collaborators.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7080" indent="-28764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7574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structural</a:t>
            </a:r>
            <a:r>
              <a:rPr b="1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aspect</a:t>
            </a:r>
            <a:r>
              <a:rPr b="0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collaboration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consists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links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them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indicating</a:t>
            </a:r>
            <a:r>
              <a:rPr b="0" lang="en-IN" sz="2400" spc="-100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association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763000" indent="-246456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200" spc="-1" strike="noStrike">
                <a:solidFill>
                  <a:schemeClr val="dk1"/>
                </a:solidFill>
                <a:latin typeface="Times New Roman"/>
              </a:rPr>
              <a:t>Automated</a:t>
            </a:r>
            <a:r>
              <a:rPr b="1" lang="en-IN" sz="42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200" spc="-7" strike="noStrike">
                <a:solidFill>
                  <a:schemeClr val="dk1"/>
                </a:solidFill>
                <a:latin typeface="Times New Roman"/>
              </a:rPr>
              <a:t>fire-alarm</a:t>
            </a:r>
            <a:r>
              <a:rPr b="1" lang="en-IN" sz="4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200" spc="-7" strike="noStrike">
                <a:solidFill>
                  <a:schemeClr val="dk1"/>
                </a:solidFill>
                <a:latin typeface="Times New Roman"/>
              </a:rPr>
              <a:t>system </a:t>
            </a:r>
            <a:r>
              <a:rPr b="1" lang="en-IN" sz="4200" spc="-103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200" spc="-1" strike="noStrike">
                <a:solidFill>
                  <a:schemeClr val="dk1"/>
                </a:solidFill>
                <a:latin typeface="Times New Roman"/>
              </a:rPr>
              <a:t>(contd.)</a:t>
            </a:r>
            <a:endParaRPr b="0" lang="en-IN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object 5"/>
          <p:cNvSpPr/>
          <p:nvPr/>
        </p:nvSpPr>
        <p:spPr>
          <a:xfrm>
            <a:off x="1043280" y="2001240"/>
            <a:ext cx="8020800" cy="32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Fire fighting personnel would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man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console round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clock.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 algn="just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After a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fire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condition has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been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successfully handled,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fire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system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should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support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resetting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alarms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the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fire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fighting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personnel.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ldNum" idx="4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F7DF734F-6E0A-4324-921D-90214159589C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81" name="PlaceHolder 1"/>
          <p:cNvSpPr>
            <a:spLocks noGrp="1"/>
          </p:cNvSpPr>
          <p:nvPr>
            <p:ph type="title"/>
          </p:nvPr>
        </p:nvSpPr>
        <p:spPr>
          <a:xfrm>
            <a:off x="993600" y="412200"/>
            <a:ext cx="6635880" cy="1330200"/>
          </a:xfrm>
          <a:prstGeom prst="rect">
            <a:avLst/>
          </a:prstGeom>
          <a:noFill/>
          <a:ln w="0">
            <a:noFill/>
          </a:ln>
        </p:spPr>
        <p:txBody>
          <a:bodyPr lIns="0" rIns="0" tIns="32400" bIns="0" anchor="t">
            <a:noAutofit/>
          </a:bodyPr>
          <a:p>
            <a:pPr marL="12600" indent="0">
              <a:lnSpc>
                <a:spcPts val="3300"/>
              </a:lnSpc>
              <a:spcBef>
                <a:spcPts val="255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Collaboration</a:t>
            </a:r>
            <a:r>
              <a:rPr b="1" lang="en-IN" sz="2800" spc="-13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diagram </a:t>
            </a:r>
            <a:r>
              <a:rPr b="1" lang="en-IN" sz="2800" spc="-687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3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4" name="object 4"/>
          <p:cNvSpPr/>
          <p:nvPr/>
        </p:nvSpPr>
        <p:spPr>
          <a:xfrm>
            <a:off x="992880" y="1557000"/>
            <a:ext cx="8088120" cy="517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link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between objects is shown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 a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solid </a:t>
            </a:r>
            <a:r>
              <a:rPr b="0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line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and can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send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messages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5680" indent="-343440" algn="just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message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shown as a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labelled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arrow</a:t>
            </a:r>
            <a:r>
              <a:rPr b="1" lang="en-IN" sz="2400" spc="5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placed near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link.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Messages</a:t>
            </a:r>
            <a:r>
              <a:rPr b="0" lang="en-IN" sz="2400" spc="4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4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prefixed</a:t>
            </a:r>
            <a:r>
              <a:rPr b="0" lang="en-IN" sz="2400" spc="469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with</a:t>
            </a:r>
            <a:r>
              <a:rPr b="0" lang="en-IN" sz="2400" spc="47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sequence</a:t>
            </a:r>
            <a:r>
              <a:rPr b="0" lang="en-IN" sz="2400" spc="47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numbers</a:t>
            </a:r>
            <a:r>
              <a:rPr b="0" lang="en-IN" sz="2400" spc="48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because</a:t>
            </a:r>
            <a:r>
              <a:rPr b="0" lang="en-IN" sz="2400" spc="4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they </a:t>
            </a:r>
            <a:r>
              <a:rPr b="0" lang="en-IN" sz="2400" spc="-59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only way to describe the </a:t>
            </a:r>
            <a:r>
              <a:rPr b="0" i="1" lang="en-IN" sz="2400" spc="-21" strike="noStrike">
                <a:solidFill>
                  <a:srgbClr val="000000"/>
                </a:solidFill>
                <a:latin typeface="Times New Roman"/>
              </a:rPr>
              <a:t>relative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sequencing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messages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diagram.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Collaboration diagrams helps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us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determine which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classes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assoc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ed</a:t>
            </a:r>
            <a:r>
              <a:rPr b="1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wit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whi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ch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1" lang="en-IN" sz="2400" spc="-1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la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sses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86" name="PlaceHolder 1"/>
          <p:cNvSpPr>
            <a:spLocks noGrp="1"/>
          </p:cNvSpPr>
          <p:nvPr>
            <p:ph type="title"/>
          </p:nvPr>
        </p:nvSpPr>
        <p:spPr>
          <a:xfrm>
            <a:off x="993600" y="579240"/>
            <a:ext cx="5974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Colla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bo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ation</a:t>
            </a:r>
            <a:r>
              <a:rPr b="1" lang="en-IN" sz="3600" spc="-18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7" name="object 4" descr=""/>
          <p:cNvPicPr/>
          <p:nvPr/>
        </p:nvPicPr>
        <p:blipFill>
          <a:blip r:embed="rId2"/>
          <a:stretch/>
        </p:blipFill>
        <p:spPr>
          <a:xfrm>
            <a:off x="2725200" y="1918440"/>
            <a:ext cx="4798800" cy="4068000"/>
          </a:xfrm>
          <a:prstGeom prst="rect">
            <a:avLst/>
          </a:prstGeom>
          <a:ln w="0">
            <a:noFill/>
          </a:ln>
        </p:spPr>
      </p:pic>
      <p:sp>
        <p:nvSpPr>
          <p:cNvPr id="1889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91" name="PlaceHolder 1"/>
          <p:cNvSpPr>
            <a:spLocks noGrp="1"/>
          </p:cNvSpPr>
          <p:nvPr>
            <p:ph type="title"/>
          </p:nvPr>
        </p:nvSpPr>
        <p:spPr>
          <a:xfrm>
            <a:off x="2335320" y="579240"/>
            <a:ext cx="5339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Collaboration</a:t>
            </a:r>
            <a:r>
              <a:rPr b="1" lang="en-IN" sz="3600" spc="-1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E.g.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2" name="object 4" descr=""/>
          <p:cNvPicPr/>
          <p:nvPr/>
        </p:nvPicPr>
        <p:blipFill>
          <a:blip r:embed="rId2"/>
          <a:stretch/>
        </p:blipFill>
        <p:spPr>
          <a:xfrm>
            <a:off x="2143440" y="1981800"/>
            <a:ext cx="5733720" cy="3762720"/>
          </a:xfrm>
          <a:prstGeom prst="rect">
            <a:avLst/>
          </a:prstGeom>
          <a:ln w="0">
            <a:noFill/>
          </a:ln>
        </p:spPr>
      </p:pic>
      <p:sp>
        <p:nvSpPr>
          <p:cNvPr id="1893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895" name="PlaceHolder 1"/>
          <p:cNvSpPr>
            <a:spLocks noGrp="1"/>
          </p:cNvSpPr>
          <p:nvPr>
            <p:ph type="title"/>
          </p:nvPr>
        </p:nvSpPr>
        <p:spPr>
          <a:xfrm>
            <a:off x="2335320" y="579240"/>
            <a:ext cx="5339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Collaboration</a:t>
            </a:r>
            <a:r>
              <a:rPr b="1" lang="en-IN" sz="3600" spc="-1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E.g.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6" name="object 4" descr=""/>
          <p:cNvPicPr/>
          <p:nvPr/>
        </p:nvPicPr>
        <p:blipFill>
          <a:blip r:embed="rId2"/>
          <a:stretch/>
        </p:blipFill>
        <p:spPr>
          <a:xfrm>
            <a:off x="1758600" y="1981080"/>
            <a:ext cx="7798680" cy="3878280"/>
          </a:xfrm>
          <a:prstGeom prst="rect">
            <a:avLst/>
          </a:prstGeom>
          <a:ln w="0">
            <a:noFill/>
          </a:ln>
        </p:spPr>
      </p:pic>
      <p:sp>
        <p:nvSpPr>
          <p:cNvPr id="1898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59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00" name="PlaceHolder 1"/>
          <p:cNvSpPr>
            <a:spLocks noGrp="1"/>
          </p:cNvSpPr>
          <p:nvPr>
            <p:ph type="title"/>
          </p:nvPr>
        </p:nvSpPr>
        <p:spPr>
          <a:xfrm>
            <a:off x="993600" y="476280"/>
            <a:ext cx="427896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30960" bIns="0" anchor="t">
            <a:noAutofit/>
          </a:bodyPr>
          <a:p>
            <a:pPr marL="12600" indent="0">
              <a:lnSpc>
                <a:spcPts val="2820"/>
              </a:lnSpc>
              <a:spcBef>
                <a:spcPts val="244"/>
              </a:spcBef>
              <a:buNone/>
            </a:pP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Difference</a:t>
            </a:r>
            <a:r>
              <a:rPr b="1" lang="en-IN" sz="2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between</a:t>
            </a:r>
            <a:r>
              <a:rPr b="1" lang="en-IN" sz="2400" spc="-9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sequence</a:t>
            </a:r>
            <a:r>
              <a:rPr b="1" lang="en-IN" sz="2400" spc="-10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32" strike="noStrike">
                <a:solidFill>
                  <a:schemeClr val="dk1"/>
                </a:solidFill>
                <a:latin typeface="Times New Roman"/>
              </a:rPr>
              <a:t>and </a:t>
            </a:r>
            <a:r>
              <a:rPr b="1" lang="en-IN" sz="2400" spc="-58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co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ll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b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or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ti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on</a:t>
            </a:r>
            <a:r>
              <a:rPr b="1" lang="en-IN" sz="2400" spc="-15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diag</a:t>
            </a:r>
            <a:r>
              <a:rPr b="1" lang="en-IN" sz="2400" spc="-12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2400" spc="-15" strike="noStrike">
                <a:solidFill>
                  <a:schemeClr val="dk1"/>
                </a:solidFill>
                <a:latin typeface="Times New Roman"/>
              </a:rPr>
              <a:t>am</a:t>
            </a:r>
            <a:r>
              <a:rPr b="1" lang="en-IN" sz="2400" spc="-1" strike="noStrike">
                <a:solidFill>
                  <a:schemeClr val="dk1"/>
                </a:solidFill>
                <a:latin typeface="Times New Roman"/>
              </a:rPr>
              <a:t>s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1" name="object 4" descr=""/>
          <p:cNvPicPr/>
          <p:nvPr/>
        </p:nvPicPr>
        <p:blipFill>
          <a:blip r:embed="rId2"/>
          <a:stretch/>
        </p:blipFill>
        <p:spPr>
          <a:xfrm>
            <a:off x="685800" y="2209680"/>
            <a:ext cx="8888040" cy="3393720"/>
          </a:xfrm>
          <a:prstGeom prst="rect">
            <a:avLst/>
          </a:prstGeom>
          <a:ln w="0">
            <a:noFill/>
          </a:ln>
        </p:spPr>
      </p:pic>
      <p:sp>
        <p:nvSpPr>
          <p:cNvPr id="1903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60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05" name="PlaceHolder 1"/>
          <p:cNvSpPr>
            <a:spLocks noGrp="1"/>
          </p:cNvSpPr>
          <p:nvPr>
            <p:ph type="title"/>
          </p:nvPr>
        </p:nvSpPr>
        <p:spPr>
          <a:xfrm>
            <a:off x="993600" y="412200"/>
            <a:ext cx="6635880" cy="1330200"/>
          </a:xfrm>
          <a:prstGeom prst="rect">
            <a:avLst/>
          </a:prstGeom>
          <a:noFill/>
          <a:ln w="0">
            <a:noFill/>
          </a:ln>
        </p:spPr>
        <p:txBody>
          <a:bodyPr lIns="0" rIns="0" tIns="32400" bIns="0" anchor="t">
            <a:noAutofit/>
          </a:bodyPr>
          <a:p>
            <a:pPr marL="12600" indent="0">
              <a:lnSpc>
                <a:spcPts val="3300"/>
              </a:lnSpc>
              <a:spcBef>
                <a:spcPts val="255"/>
              </a:spcBef>
              <a:buNone/>
            </a:pPr>
            <a:r>
              <a:rPr b="1" lang="en-IN" sz="2800" spc="-7" strike="noStrike">
                <a:solidFill>
                  <a:schemeClr val="dk1"/>
                </a:solidFill>
                <a:latin typeface="Times New Roman"/>
              </a:rPr>
              <a:t>Interaction</a:t>
            </a:r>
            <a:r>
              <a:rPr b="1" lang="en-IN" sz="28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chemeClr val="dk1"/>
                </a:solidFill>
                <a:latin typeface="Times New Roman"/>
              </a:rPr>
              <a:t>diagram-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Collaboration</a:t>
            </a:r>
            <a:r>
              <a:rPr b="1" lang="en-IN" sz="2800" spc="-13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diagram </a:t>
            </a:r>
            <a:r>
              <a:rPr b="1" lang="en-IN" sz="2800" spc="-687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cc"/>
                </a:solidFill>
                <a:latin typeface="Times New Roman"/>
              </a:rPr>
              <a:t>(contd.)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6" name="object 4" descr=""/>
          <p:cNvPicPr/>
          <p:nvPr/>
        </p:nvPicPr>
        <p:blipFill>
          <a:blip r:embed="rId2"/>
          <a:stretch/>
        </p:blipFill>
        <p:spPr>
          <a:xfrm>
            <a:off x="758160" y="1822320"/>
            <a:ext cx="8371800" cy="4628880"/>
          </a:xfrm>
          <a:prstGeom prst="rect">
            <a:avLst/>
          </a:prstGeom>
          <a:ln w="0">
            <a:noFill/>
          </a:ln>
        </p:spPr>
      </p:pic>
      <p:sp>
        <p:nvSpPr>
          <p:cNvPr id="1907" name="object 5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61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09" name="PlaceHolder 1"/>
          <p:cNvSpPr>
            <a:spLocks noGrp="1"/>
          </p:cNvSpPr>
          <p:nvPr>
            <p:ph type="title"/>
          </p:nvPr>
        </p:nvSpPr>
        <p:spPr>
          <a:xfrm>
            <a:off x="1420920" y="579240"/>
            <a:ext cx="7165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Sequence</a:t>
            </a:r>
            <a:r>
              <a:rPr b="1" lang="en-IN" sz="36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–</a:t>
            </a:r>
            <a:r>
              <a:rPr b="1" lang="en-IN" sz="3600" spc="-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ordering</a:t>
            </a:r>
            <a:r>
              <a:rPr b="1" lang="en-IN" sz="36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system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0" name="object 4" descr=""/>
          <p:cNvPicPr/>
          <p:nvPr/>
        </p:nvPicPr>
        <p:blipFill>
          <a:blip r:embed="rId2"/>
          <a:stretch/>
        </p:blipFill>
        <p:spPr>
          <a:xfrm>
            <a:off x="1738800" y="1688760"/>
            <a:ext cx="6581880" cy="4866480"/>
          </a:xfrm>
          <a:prstGeom prst="rect">
            <a:avLst/>
          </a:prstGeom>
          <a:ln w="0">
            <a:noFill/>
          </a:ln>
        </p:spPr>
      </p:pic>
      <p:sp>
        <p:nvSpPr>
          <p:cNvPr id="1912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62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14" name="PlaceHolder 1"/>
          <p:cNvSpPr>
            <a:spLocks noGrp="1"/>
          </p:cNvSpPr>
          <p:nvPr>
            <p:ph type="title"/>
          </p:nvPr>
        </p:nvSpPr>
        <p:spPr>
          <a:xfrm>
            <a:off x="2146680" y="273240"/>
            <a:ext cx="5764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indent="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Colla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bo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ation</a:t>
            </a:r>
            <a:r>
              <a:rPr b="1" lang="en-IN" sz="3600" spc="-18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-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eg</a:t>
            </a:r>
            <a:r>
              <a:rPr b="1" lang="en-IN" sz="3600" spc="-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Student</a:t>
            </a:r>
            <a:r>
              <a:rPr b="1" lang="en-IN" sz="3600" spc="-11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login</a:t>
            </a:r>
            <a:r>
              <a:rPr b="1" lang="en-IN" sz="36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management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5" name="object 4" descr=""/>
          <p:cNvPicPr/>
          <p:nvPr/>
        </p:nvPicPr>
        <p:blipFill>
          <a:blip r:embed="rId2"/>
          <a:stretch/>
        </p:blipFill>
        <p:spPr>
          <a:xfrm>
            <a:off x="2300400" y="2014200"/>
            <a:ext cx="5429160" cy="3830040"/>
          </a:xfrm>
          <a:prstGeom prst="rect">
            <a:avLst/>
          </a:prstGeom>
          <a:ln w="0">
            <a:noFill/>
          </a:ln>
        </p:spPr>
      </p:pic>
      <p:sp>
        <p:nvSpPr>
          <p:cNvPr id="1917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63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19" name="PlaceHolder 1"/>
          <p:cNvSpPr>
            <a:spLocks noGrp="1"/>
          </p:cNvSpPr>
          <p:nvPr>
            <p:ph type="title"/>
          </p:nvPr>
        </p:nvSpPr>
        <p:spPr>
          <a:xfrm>
            <a:off x="4042080" y="579240"/>
            <a:ext cx="1956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Reference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1" name="object 6"/>
          <p:cNvSpPr/>
          <p:nvPr/>
        </p:nvSpPr>
        <p:spPr>
          <a:xfrm>
            <a:off x="8857440" y="6908760"/>
            <a:ext cx="2239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88888"/>
                </a:solidFill>
                <a:latin typeface="Calibri"/>
              </a:rPr>
              <a:t>64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2" name="object 4"/>
          <p:cNvSpPr/>
          <p:nvPr/>
        </p:nvSpPr>
        <p:spPr>
          <a:xfrm>
            <a:off x="992880" y="1685880"/>
            <a:ext cx="805212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4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256040"/>
                <a:tab algn="l" pos="2145600"/>
                <a:tab algn="l" pos="4349880"/>
                <a:tab algn="l" pos="4807080"/>
                <a:tab algn="l" pos="6248520"/>
              </a:tabLst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Raji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Fundamental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ft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wa</a:t>
            </a:r>
            <a:r>
              <a:rPr b="1" lang="en-IN" sz="2600" spc="-7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En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ineerin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,  4th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edition,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PHI,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2014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object 2" descr=""/>
          <p:cNvPicPr/>
          <p:nvPr/>
        </p:nvPicPr>
        <p:blipFill>
          <a:blip r:embed="rId1"/>
          <a:stretch/>
        </p:blipFill>
        <p:spPr>
          <a:xfrm>
            <a:off x="8001000" y="457200"/>
            <a:ext cx="1599840" cy="771480"/>
          </a:xfrm>
          <a:prstGeom prst="rect">
            <a:avLst/>
          </a:prstGeom>
          <a:ln w="0">
            <a:noFill/>
          </a:ln>
        </p:spPr>
      </p:pic>
      <p:sp>
        <p:nvSpPr>
          <p:cNvPr id="1924" name="PlaceHolder 1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837320"/>
          </a:xfrm>
          <a:prstGeom prst="rect">
            <a:avLst/>
          </a:prstGeom>
          <a:noFill/>
          <a:ln w="0">
            <a:noFill/>
          </a:ln>
        </p:spPr>
        <p:txBody>
          <a:bodyPr lIns="0" rIns="0" tIns="419760" bIns="0" anchor="t">
            <a:noAutofit/>
          </a:bodyPr>
          <a:p>
            <a:pPr marL="3666600" indent="-328932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CS205</a:t>
            </a:r>
            <a:r>
              <a:rPr b="0" lang="en-IN" sz="3600" spc="-1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Object</a:t>
            </a:r>
            <a:r>
              <a:rPr b="0" lang="en-IN" sz="3600" spc="4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Oriented</a:t>
            </a:r>
            <a:r>
              <a:rPr b="0" lang="en-IN" sz="3600" spc="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Programming</a:t>
            </a:r>
            <a:r>
              <a:rPr b="0" lang="en-IN" sz="3600" spc="9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in </a:t>
            </a:r>
            <a:r>
              <a:rPr b="0" lang="en-IN" sz="3600" spc="-88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rgbClr val="0000cc"/>
                </a:solidFill>
                <a:latin typeface="Times New Roman"/>
              </a:rPr>
              <a:t>Java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73760" indent="1284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Module </a:t>
            </a:r>
            <a:r>
              <a:rPr b="0" lang="en-IN" sz="3600" spc="-1" strike="noStrike">
                <a:solidFill>
                  <a:schemeClr val="dk1"/>
                </a:solidFill>
                <a:latin typeface="Times New Roman"/>
              </a:rPr>
              <a:t>1 - 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Introduction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 (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Activity diagram,</a:t>
            </a:r>
            <a:r>
              <a:rPr b="0" lang="en-IN" sz="3600" spc="18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State</a:t>
            </a:r>
            <a:r>
              <a:rPr b="0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chart</a:t>
            </a:r>
            <a:r>
              <a:rPr b="0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5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6" name="object 5"/>
          <p:cNvSpPr/>
          <p:nvPr/>
        </p:nvSpPr>
        <p:spPr>
          <a:xfrm>
            <a:off x="1907280" y="4304880"/>
            <a:ext cx="57380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395"/>
              </a:lnSpc>
              <a:spcBef>
                <a:spcPts val="99"/>
              </a:spcBef>
            </a:pPr>
            <a:r>
              <a:rPr b="0" lang="en-IN" sz="2000" spc="259" strike="noStrike">
                <a:solidFill>
                  <a:srgbClr val="898989"/>
                </a:solidFill>
                <a:latin typeface="Palatino Linotype"/>
              </a:rPr>
              <a:t>Prepared</a:t>
            </a:r>
            <a:r>
              <a:rPr b="0" lang="en-IN" sz="2000" spc="287" strike="noStrike">
                <a:solidFill>
                  <a:srgbClr val="898989"/>
                </a:solidFill>
                <a:latin typeface="Palatino Linotype"/>
              </a:rPr>
              <a:t> </a:t>
            </a:r>
            <a:r>
              <a:rPr b="0" lang="en-IN" sz="2000" spc="174" strike="noStrike">
                <a:solidFill>
                  <a:srgbClr val="898989"/>
                </a:solidFill>
                <a:latin typeface="Palatino Linotype"/>
              </a:rPr>
              <a:t>by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03640" algn="ctr">
              <a:lnSpc>
                <a:spcPts val="2996"/>
              </a:lnSpc>
            </a:pPr>
            <a:r>
              <a:rPr b="1" lang="en-IN" sz="2500" spc="-7" strike="noStrike">
                <a:solidFill>
                  <a:srgbClr val="898989"/>
                </a:solidFill>
                <a:latin typeface="Times New Roman"/>
              </a:rPr>
              <a:t>Renetha</a:t>
            </a:r>
            <a:r>
              <a:rPr b="1" lang="en-IN" sz="2500" spc="-32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1" lang="en-IN" sz="2500" spc="-7" strike="noStrike">
                <a:solidFill>
                  <a:srgbClr val="898989"/>
                </a:solidFill>
                <a:latin typeface="Times New Roman"/>
              </a:rPr>
              <a:t>J.B.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  <a:p>
            <a:pPr marL="501480" algn="ctr">
              <a:lnSpc>
                <a:spcPct val="100000"/>
              </a:lnSpc>
              <a:spcBef>
                <a:spcPts val="20"/>
              </a:spcBef>
            </a:pP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AP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02920"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Dept.of</a:t>
            </a:r>
            <a:r>
              <a:rPr b="0" lang="en-IN" sz="2000" spc="-72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98989"/>
                </a:solidFill>
                <a:latin typeface="Times New Roman"/>
              </a:rPr>
              <a:t>CSE,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502920"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Lourdes</a:t>
            </a:r>
            <a:r>
              <a:rPr b="0" lang="en-IN" sz="2000" spc="-55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98989"/>
                </a:solidFill>
                <a:latin typeface="Times New Roman"/>
              </a:rPr>
              <a:t>Matha College </a:t>
            </a: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of</a:t>
            </a:r>
            <a:r>
              <a:rPr b="0" lang="en-IN" sz="2000" spc="-15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898989"/>
                </a:solidFill>
                <a:latin typeface="Times New Roman"/>
              </a:rPr>
              <a:t>Science</a:t>
            </a:r>
            <a:r>
              <a:rPr b="0" lang="en-IN" sz="2000" spc="-21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898989"/>
                </a:solidFill>
                <a:latin typeface="Times New Roman"/>
              </a:rPr>
              <a:t>and</a:t>
            </a:r>
            <a:r>
              <a:rPr b="0" lang="en-IN" sz="2000" spc="-46" strike="noStrike">
                <a:solidFill>
                  <a:srgbClr val="898989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898989"/>
                </a:solidFill>
                <a:latin typeface="Times New Roman"/>
              </a:rPr>
              <a:t>Technology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object 7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058760" y="1025280"/>
            <a:ext cx="7937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Fire</a:t>
            </a:r>
            <a:r>
              <a:rPr b="1" lang="en-IN" sz="33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Alarm</a:t>
            </a:r>
            <a:r>
              <a:rPr b="1" lang="en-IN" sz="33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system-Function</a:t>
            </a:r>
            <a:r>
              <a:rPr b="1" lang="en-IN" sz="33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33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object 4"/>
          <p:cNvSpPr/>
          <p:nvPr/>
        </p:nvSpPr>
        <p:spPr>
          <a:xfrm>
            <a:off x="993240" y="2154600"/>
            <a:ext cx="6246720" cy="17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530280"/>
                <a:tab algn="l" pos="1746720"/>
                <a:tab algn="l" pos="2633400"/>
                <a:tab algn="l" pos="3919680"/>
                <a:tab algn="l" pos="489636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*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accessi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functions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*/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530280"/>
                <a:tab algn="l" pos="1746720"/>
                <a:tab algn="l" pos="2633400"/>
                <a:tab algn="l" pos="3919680"/>
                <a:tab algn="l" pos="48963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BOOL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detector_status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[MAX_ROOMS];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530280"/>
                <a:tab algn="l" pos="1746720"/>
                <a:tab algn="l" pos="2633400"/>
                <a:tab algn="l" pos="3919680"/>
                <a:tab algn="l" pos="48963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detector_locs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[MAX_ROOMS];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object 5"/>
          <p:cNvSpPr/>
          <p:nvPr/>
        </p:nvSpPr>
        <p:spPr>
          <a:xfrm>
            <a:off x="7474680" y="2154600"/>
            <a:ext cx="15908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6051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various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object 6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object 7"/>
          <p:cNvSpPr/>
          <p:nvPr/>
        </p:nvSpPr>
        <p:spPr>
          <a:xfrm>
            <a:off x="993240" y="3967920"/>
            <a:ext cx="8072280" cy="25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BOOL</a:t>
            </a:r>
            <a:r>
              <a:rPr b="0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alarm_status</a:t>
            </a:r>
            <a:r>
              <a:rPr b="1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[MAX_ROOMS]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;</a:t>
            </a:r>
            <a:r>
              <a:rPr b="0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/*</a:t>
            </a:r>
            <a:r>
              <a:rPr b="0" i="1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i="1" lang="en-IN" sz="26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activated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status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*/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504720"/>
                <a:tab algn="l" pos="2188800"/>
                <a:tab algn="l" pos="4860360"/>
                <a:tab algn="l" pos="5261040"/>
                <a:tab algn="l" pos="6099120"/>
                <a:tab algn="l" pos="725112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_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[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_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OO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]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;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*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oo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um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e  alarm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located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504720"/>
                <a:tab algn="l" pos="2188800"/>
                <a:tab algn="l" pos="4860360"/>
                <a:tab algn="l" pos="5261040"/>
                <a:tab algn="l" pos="6099120"/>
                <a:tab algn="l" pos="725112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neighbor</a:t>
            </a:r>
            <a:r>
              <a:rPr b="1" lang="en-IN" sz="26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alarm[MAX_ROOMS][10];</a:t>
            </a:r>
            <a:r>
              <a:rPr b="1" lang="en-IN" sz="2600" spc="1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/*</a:t>
            </a:r>
            <a:r>
              <a:rPr b="0" i="1" lang="en-IN" sz="26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i="1" lang="en-IN" sz="2600" spc="2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detector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most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10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neighboring</a:t>
            </a:r>
            <a:r>
              <a:rPr b="0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locations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*/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Num" idx="4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B933BC22-D851-47E8-88EE-1D504F5389FE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30" name="PlaceHolder 1"/>
          <p:cNvSpPr>
            <a:spLocks noGrp="1"/>
          </p:cNvSpPr>
          <p:nvPr>
            <p:ph type="title"/>
          </p:nvPr>
        </p:nvSpPr>
        <p:spPr>
          <a:xfrm>
            <a:off x="4388760" y="574200"/>
            <a:ext cx="1278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341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opics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2" name="object 6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3" name="object 4"/>
          <p:cNvSpPr/>
          <p:nvPr/>
        </p:nvSpPr>
        <p:spPr>
          <a:xfrm>
            <a:off x="993240" y="1493280"/>
            <a:ext cx="4421880" cy="301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70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70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789840" indent="-321480">
              <a:lnSpc>
                <a:spcPct val="100000"/>
              </a:lnSpc>
              <a:spcBef>
                <a:spcPts val="1981"/>
              </a:spcBef>
              <a:buClr>
                <a:srgbClr val="000000"/>
              </a:buClr>
              <a:buSzPct val="97000"/>
              <a:buFont typeface="Wingdings" charset="2"/>
              <a:buChar char=""/>
              <a:tabLst>
                <a:tab algn="l" pos="79056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UML</a:t>
            </a:r>
            <a:r>
              <a:rPr b="0" lang="en-IN" sz="3200" spc="-17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diagrams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323360" indent="-396720">
              <a:lnSpc>
                <a:spcPct val="100000"/>
              </a:lnSpc>
              <a:spcBef>
                <a:spcPts val="2684"/>
              </a:spcBef>
              <a:buClr>
                <a:srgbClr val="000000"/>
              </a:buClr>
              <a:buFont typeface="Wingdings" charset="2"/>
              <a:buChar char=""/>
              <a:tabLst>
                <a:tab algn="l" pos="132336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Activity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247040" indent="-321480">
              <a:lnSpc>
                <a:spcPct val="100000"/>
              </a:lnSpc>
              <a:spcBef>
                <a:spcPts val="2690"/>
              </a:spcBef>
              <a:buClr>
                <a:srgbClr val="000000"/>
              </a:buClr>
              <a:buFont typeface="Wingdings" charset="2"/>
              <a:buChar char=""/>
              <a:tabLst>
                <a:tab algn="l" pos="124776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chart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3358440" y="574200"/>
            <a:ext cx="3338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Activity</a:t>
            </a:r>
            <a:r>
              <a:rPr b="1" lang="en-IN" sz="36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6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7" name="object 5"/>
          <p:cNvSpPr/>
          <p:nvPr/>
        </p:nvSpPr>
        <p:spPr>
          <a:xfrm>
            <a:off x="993240" y="1099800"/>
            <a:ext cx="8072280" cy="55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548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53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activity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focuses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representing</a:t>
            </a:r>
            <a:r>
              <a:rPr b="0" lang="en-IN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various</a:t>
            </a:r>
            <a:r>
              <a:rPr b="0" lang="en-IN" sz="24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activities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algn="just">
              <a:lnSpc>
                <a:spcPct val="100000"/>
              </a:lnSpc>
              <a:spcBef>
                <a:spcPts val="1440"/>
              </a:spcBef>
              <a:tabLst>
                <a:tab algn="l" pos="354960"/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chunks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processing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 their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sequence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activation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50000"/>
              </a:lnSpc>
              <a:spcBef>
                <a:spcPts val="575"/>
              </a:spcBef>
              <a:tabLst>
                <a:tab algn="l" pos="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–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activities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general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may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correspond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methods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classes.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Activity diagram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flow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activities without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 trigger</a:t>
            </a:r>
            <a:r>
              <a:rPr b="1" i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(event)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mechanism.(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not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event</a:t>
            </a:r>
            <a:r>
              <a:rPr b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driven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400" spc="-7" strike="noStrike">
                <a:solidFill>
                  <a:srgbClr val="ff0000"/>
                </a:solidFill>
                <a:latin typeface="Times New Roman"/>
              </a:rPr>
              <a:t>activity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a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state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with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internal action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one or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more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outgoing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transitions.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automatically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followed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by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termination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internal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activity.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81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an activity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has </a:t>
            </a:r>
            <a:r>
              <a:rPr b="0" lang="en-IN" sz="20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more than </a:t>
            </a:r>
            <a:r>
              <a:rPr b="0" lang="en-IN" sz="20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one </a:t>
            </a:r>
            <a:r>
              <a:rPr b="0" lang="en-IN" sz="20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outgoing </a:t>
            </a:r>
            <a:r>
              <a:rPr b="0" lang="en-IN" sz="2000" spc="-12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transitions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then exact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situation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under</a:t>
            </a:r>
            <a:r>
              <a:rPr b="0" lang="en-IN" sz="20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0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0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0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executed</a:t>
            </a:r>
            <a:r>
              <a:rPr b="0" lang="en-IN" sz="20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must</a:t>
            </a:r>
            <a:r>
              <a:rPr b="0" lang="en-IN" sz="20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0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identified</a:t>
            </a:r>
            <a:r>
              <a:rPr b="0" lang="en-IN" sz="20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through</a:t>
            </a:r>
            <a:r>
              <a:rPr b="0" lang="en-IN" sz="20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appropriate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8" name="object 6"/>
          <p:cNvSpPr/>
          <p:nvPr/>
        </p:nvSpPr>
        <p:spPr>
          <a:xfrm>
            <a:off x="1335960" y="6775200"/>
            <a:ext cx="11494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conditions.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41" name="PlaceHolder 1"/>
          <p:cNvSpPr>
            <a:spLocks noGrp="1"/>
          </p:cNvSpPr>
          <p:nvPr>
            <p:ph type="title"/>
          </p:nvPr>
        </p:nvSpPr>
        <p:spPr>
          <a:xfrm>
            <a:off x="964080" y="605880"/>
            <a:ext cx="6528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Basic</a:t>
            </a:r>
            <a:r>
              <a:rPr b="1" lang="en-IN" sz="32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components</a:t>
            </a:r>
            <a:r>
              <a:rPr b="1" lang="en-IN" sz="32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2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activity</a:t>
            </a:r>
            <a:r>
              <a:rPr b="1" lang="en-IN" sz="32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2" name="object 4"/>
          <p:cNvSpPr/>
          <p:nvPr/>
        </p:nvSpPr>
        <p:spPr>
          <a:xfrm>
            <a:off x="6338160" y="3258720"/>
            <a:ext cx="12348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06"/>
              </a:lnSpc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3" name="object 5" descr=""/>
          <p:cNvPicPr/>
          <p:nvPr/>
        </p:nvPicPr>
        <p:blipFill>
          <a:blip r:embed="rId2"/>
          <a:stretch/>
        </p:blipFill>
        <p:spPr>
          <a:xfrm>
            <a:off x="6324480" y="1676520"/>
            <a:ext cx="3276360" cy="4172400"/>
          </a:xfrm>
          <a:prstGeom prst="rect">
            <a:avLst/>
          </a:prstGeom>
          <a:ln w="0">
            <a:noFill/>
          </a:ln>
        </p:spPr>
      </p:pic>
      <p:sp>
        <p:nvSpPr>
          <p:cNvPr id="1944" name="object 6"/>
          <p:cNvSpPr/>
          <p:nvPr/>
        </p:nvSpPr>
        <p:spPr>
          <a:xfrm>
            <a:off x="993240" y="1166760"/>
            <a:ext cx="5480280" cy="63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1.</a:t>
            </a:r>
            <a:r>
              <a:rPr b="1" lang="en-IN" sz="2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Nodes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469440" indent="-21600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Action: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single step in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the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activity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wherein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users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software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perform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given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task.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Start node: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Symbolizes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beginning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469440">
              <a:lnSpc>
                <a:spcPct val="100000"/>
              </a:lnSpc>
              <a:tabLst>
                <a:tab algn="l" pos="756360"/>
                <a:tab algn="l" pos="757080"/>
              </a:tabLst>
            </a:pP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activity.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52956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854640"/>
                <a:tab algn="l" pos="1155600"/>
                <a:tab algn="l" pos="1452240"/>
                <a:tab algn="l" pos="2094840"/>
                <a:tab algn="l" pos="2802240"/>
                <a:tab algn="l" pos="3151440"/>
                <a:tab algn="l" pos="460044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start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node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by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854640"/>
                <a:tab algn="l" pos="1155600"/>
                <a:tab algn="l" pos="1452240"/>
                <a:tab algn="l" pos="2094840"/>
                <a:tab algn="l" pos="2802240"/>
                <a:tab algn="l" pos="3151440"/>
                <a:tab algn="l" pos="460044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black</a:t>
            </a:r>
            <a:r>
              <a:rPr b="1" lang="en-IN" sz="2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circle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286560" indent="-28656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286560"/>
                <a:tab algn="l" pos="7570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End</a:t>
            </a:r>
            <a:r>
              <a:rPr b="1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node: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final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step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537840">
              <a:lnSpc>
                <a:spcPct val="100000"/>
              </a:lnSpc>
              <a:tabLst>
                <a:tab algn="l" pos="286560"/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activity.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2" marL="1155600" indent="-2293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1155240"/>
                <a:tab algn="l" pos="1155600"/>
                <a:tab algn="l" pos="1741680"/>
                <a:tab algn="l" pos="2298240"/>
                <a:tab algn="l" pos="2993400"/>
                <a:tab algn="l" pos="3331800"/>
                <a:tab algn="l" pos="4772160"/>
                <a:tab algn="l" pos="520452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1155240">
              <a:lnSpc>
                <a:spcPct val="100000"/>
              </a:lnSpc>
              <a:tabLst>
                <a:tab algn="l" pos="1155240"/>
                <a:tab algn="l" pos="1155600"/>
                <a:tab algn="l" pos="1741680"/>
                <a:tab algn="l" pos="2298240"/>
                <a:tab algn="l" pos="2993400"/>
                <a:tab algn="l" pos="3331800"/>
                <a:tab algn="l" pos="4772160"/>
                <a:tab algn="l" pos="520452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outlined</a:t>
            </a:r>
            <a:r>
              <a:rPr b="1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black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 circle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2.</a:t>
            </a:r>
            <a:r>
              <a:rPr b="1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Control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 flows:</a:t>
            </a:r>
            <a:r>
              <a:rPr b="1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connectors.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469440" indent="-28656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756360"/>
                <a:tab algn="l" pos="7570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They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show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control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flow between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steps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3.</a:t>
            </a:r>
            <a:r>
              <a:rPr b="1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Partitions</a:t>
            </a:r>
            <a:r>
              <a:rPr b="1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(optional)</a:t>
            </a:r>
            <a:r>
              <a:rPr b="1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–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" name="object 7"/>
          <p:cNvSpPr/>
          <p:nvPr/>
        </p:nvSpPr>
        <p:spPr>
          <a:xfrm>
            <a:off x="1450440" y="6531480"/>
            <a:ext cx="5022000" cy="6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2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4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z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ac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y  diagram.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7" name="object 9"/>
          <p:cNvSpPr/>
          <p:nvPr/>
        </p:nvSpPr>
        <p:spPr>
          <a:xfrm>
            <a:off x="8960760" y="6883560"/>
            <a:ext cx="10260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49" name="PlaceHolder 1"/>
          <p:cNvSpPr>
            <a:spLocks noGrp="1"/>
          </p:cNvSpPr>
          <p:nvPr>
            <p:ph type="title"/>
          </p:nvPr>
        </p:nvSpPr>
        <p:spPr>
          <a:xfrm>
            <a:off x="3384360" y="574200"/>
            <a:ext cx="3287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Nodes-</a:t>
            </a:r>
            <a:r>
              <a:rPr b="1" lang="en-IN" sz="36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notations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50" name="object 4"/>
          <p:cNvGrpSpPr/>
          <p:nvPr/>
        </p:nvGrpSpPr>
        <p:grpSpPr>
          <a:xfrm>
            <a:off x="457200" y="1531080"/>
            <a:ext cx="9143640" cy="5783760"/>
            <a:chOff x="457200" y="1531080"/>
            <a:chExt cx="9143640" cy="5783760"/>
          </a:xfrm>
        </p:grpSpPr>
        <p:pic>
          <p:nvPicPr>
            <p:cNvPr id="1951" name="object 5" descr=""/>
            <p:cNvPicPr/>
            <p:nvPr/>
          </p:nvPicPr>
          <p:blipFill>
            <a:blip r:embed="rId2"/>
            <a:stretch/>
          </p:blipFill>
          <p:spPr>
            <a:xfrm>
              <a:off x="685800" y="1531080"/>
              <a:ext cx="1077120" cy="235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52" name="object 6"/>
            <p:cNvSpPr/>
            <p:nvPr/>
          </p:nvSpPr>
          <p:spPr>
            <a:xfrm>
              <a:off x="457200" y="3886200"/>
              <a:ext cx="9143640" cy="3428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3428640"/>
                <a:gd name="textAreaBottom" fmla="*/ 3429000 h 3428640"/>
              </a:gdLst>
              <a:ahLst/>
              <a:rect l="textAreaLeft" t="textAreaTop" r="textAreaRight" b="textAreaBottom"/>
              <a:pathLst>
                <a:path w="9144000" h="3429000">
                  <a:moveTo>
                    <a:pt x="0" y="0"/>
                  </a:moveTo>
                  <a:lnTo>
                    <a:pt x="0" y="3428999"/>
                  </a:lnTo>
                  <a:lnTo>
                    <a:pt x="9143999" y="3428999"/>
                  </a:lnTo>
                  <a:lnTo>
                    <a:pt x="9143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53" name="object 7"/>
          <p:cNvSpPr/>
          <p:nvPr/>
        </p:nvSpPr>
        <p:spPr>
          <a:xfrm>
            <a:off x="1983600" y="1395360"/>
            <a:ext cx="7004160" cy="546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Start symbol -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Portrays the beginning of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set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 actions or 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activities.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Action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symbol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task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performed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Activity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symbol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Indicates</a:t>
            </a:r>
            <a:r>
              <a:rPr b="0" lang="en-IN" sz="22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2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2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actions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make</a:t>
            </a:r>
            <a:r>
              <a:rPr b="0" lang="en-IN" sz="22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up </a:t>
            </a:r>
            <a:r>
              <a:rPr b="0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modeled process. Includes short descriptions within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shape.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Object Node - A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node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 is used to define object flow in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activity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Flow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final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symbol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end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5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specific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process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35" strike="noStrike">
                <a:solidFill>
                  <a:srgbClr val="000000"/>
                </a:solidFill>
                <a:latin typeface="Times New Roman"/>
              </a:rPr>
              <a:t>flow.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4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represent</a:t>
            </a:r>
            <a:r>
              <a:rPr b="0" lang="en-IN" sz="20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end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flows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activity.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No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effect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parallel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flows.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End symbol - Stop all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control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flows and object flows in an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activity.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48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outlined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black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circle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4" name="object 8" descr=""/>
          <p:cNvPicPr/>
          <p:nvPr/>
        </p:nvPicPr>
        <p:blipFill>
          <a:blip r:embed="rId3"/>
          <a:stretch/>
        </p:blipFill>
        <p:spPr>
          <a:xfrm>
            <a:off x="685800" y="3886200"/>
            <a:ext cx="1191240" cy="2514240"/>
          </a:xfrm>
          <a:prstGeom prst="rect">
            <a:avLst/>
          </a:prstGeom>
          <a:ln w="0">
            <a:noFill/>
          </a:ln>
        </p:spPr>
      </p:pic>
      <p:sp>
        <p:nvSpPr>
          <p:cNvPr id="1956" name="object 10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grpSp>
        <p:nvGrpSpPr>
          <p:cNvPr id="1958" name="object 3"/>
          <p:cNvGrpSpPr/>
          <p:nvPr/>
        </p:nvGrpSpPr>
        <p:grpSpPr>
          <a:xfrm>
            <a:off x="457200" y="3876840"/>
            <a:ext cx="9143640" cy="3438000"/>
            <a:chOff x="457200" y="3876840"/>
            <a:chExt cx="9143640" cy="3438000"/>
          </a:xfrm>
        </p:grpSpPr>
        <p:pic>
          <p:nvPicPr>
            <p:cNvPr id="1959" name="object 4" descr=""/>
            <p:cNvPicPr/>
            <p:nvPr/>
          </p:nvPicPr>
          <p:blipFill>
            <a:blip r:embed="rId2"/>
            <a:stretch/>
          </p:blipFill>
          <p:spPr>
            <a:xfrm>
              <a:off x="4448160" y="3876840"/>
              <a:ext cx="1296000" cy="9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60" name="object 5"/>
            <p:cNvSpPr/>
            <p:nvPr/>
          </p:nvSpPr>
          <p:spPr>
            <a:xfrm>
              <a:off x="457200" y="3886200"/>
              <a:ext cx="9143640" cy="3428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3428640"/>
                <a:gd name="textAreaBottom" fmla="*/ 3429000 h 3428640"/>
              </a:gdLst>
              <a:ahLst/>
              <a:rect l="textAreaLeft" t="textAreaTop" r="textAreaRight" b="textAreaBottom"/>
              <a:pathLst>
                <a:path w="9144000" h="3429000">
                  <a:moveTo>
                    <a:pt x="0" y="0"/>
                  </a:moveTo>
                  <a:lnTo>
                    <a:pt x="0" y="3428999"/>
                  </a:lnTo>
                  <a:lnTo>
                    <a:pt x="9143999" y="3428999"/>
                  </a:lnTo>
                  <a:lnTo>
                    <a:pt x="9143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961" name="object 6" descr=""/>
            <p:cNvPicPr/>
            <p:nvPr/>
          </p:nvPicPr>
          <p:blipFill>
            <a:blip r:embed="rId3"/>
            <a:stretch/>
          </p:blipFill>
          <p:spPr>
            <a:xfrm>
              <a:off x="4267080" y="3886200"/>
              <a:ext cx="1686600" cy="69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62" name="PlaceHolder 1"/>
          <p:cNvSpPr>
            <a:spLocks noGrp="1"/>
          </p:cNvSpPr>
          <p:nvPr>
            <p:ph type="title"/>
          </p:nvPr>
        </p:nvSpPr>
        <p:spPr>
          <a:xfrm>
            <a:off x="2803680" y="574200"/>
            <a:ext cx="4449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Control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flow-notations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3" name="object 8" descr=""/>
          <p:cNvPicPr/>
          <p:nvPr/>
        </p:nvPicPr>
        <p:blipFill>
          <a:blip r:embed="rId4"/>
          <a:stretch/>
        </p:blipFill>
        <p:spPr>
          <a:xfrm>
            <a:off x="3981600" y="2286000"/>
            <a:ext cx="1028520" cy="248040"/>
          </a:xfrm>
          <a:prstGeom prst="rect">
            <a:avLst/>
          </a:prstGeom>
          <a:ln w="0">
            <a:noFill/>
          </a:ln>
        </p:spPr>
      </p:pic>
      <p:sp>
        <p:nvSpPr>
          <p:cNvPr id="1964" name="PlaceHolder 2"/>
          <p:cNvSpPr>
            <a:spLocks noGrp="1"/>
          </p:cNvSpPr>
          <p:nvPr>
            <p:ph/>
          </p:nvPr>
        </p:nvSpPr>
        <p:spPr>
          <a:xfrm>
            <a:off x="993240" y="1334160"/>
            <a:ext cx="8071920" cy="4490640"/>
          </a:xfrm>
          <a:prstGeom prst="rect">
            <a:avLst/>
          </a:prstGeom>
          <a:noFill/>
          <a:ln w="0">
            <a:noFill/>
          </a:ln>
        </p:spPr>
        <p:txBody>
          <a:bodyPr lIns="0" rIns="0" tIns="73080" bIns="0" anchor="t">
            <a:noAutofit/>
          </a:bodyPr>
          <a:p>
            <a:pPr marL="35496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Action Flow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or </a:t>
            </a:r>
            <a:r>
              <a:rPr b="1" lang="en-IN" sz="2200" spc="-12" strike="noStrike">
                <a:solidFill>
                  <a:schemeClr val="dk1"/>
                </a:solidFill>
                <a:latin typeface="Times New Roman"/>
              </a:rPr>
              <a:t>Control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flow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- referred to as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paths </a:t>
            </a:r>
            <a:r>
              <a:rPr b="0" lang="en-IN" sz="2200" spc="-12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and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edges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. They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are used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0" lang="en-IN" sz="22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show</a:t>
            </a:r>
            <a:r>
              <a:rPr b="0" lang="en-IN" sz="22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the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transition</a:t>
            </a:r>
            <a:r>
              <a:rPr b="0" lang="en-IN" sz="22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from</a:t>
            </a:r>
            <a:r>
              <a:rPr b="0" lang="en-IN" sz="2200" spc="9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one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activity</a:t>
            </a:r>
            <a:r>
              <a:rPr b="0" lang="en-IN" sz="2200" spc="4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state</a:t>
            </a:r>
            <a:r>
              <a:rPr b="0" lang="en-IN" sz="22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to</a:t>
            </a:r>
            <a:r>
              <a:rPr b="0" lang="en-IN" sz="2200" spc="-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21" strike="noStrike" u="heavy">
                <a:solidFill>
                  <a:schemeClr val="dk1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another</a:t>
            </a:r>
            <a:r>
              <a:rPr b="0" lang="en-IN" sz="2200" spc="-21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"/>
              </a:spcBef>
              <a:buNone/>
              <a:tabLst>
                <a:tab algn="l" pos="355680"/>
              </a:tabLst>
            </a:pP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1" strike="noStrike">
                <a:solidFill>
                  <a:schemeClr val="dk1"/>
                </a:solidFill>
                <a:latin typeface="Times New Roman"/>
              </a:rPr>
              <a:t>Joint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symbol / </a:t>
            </a:r>
            <a:r>
              <a:rPr b="1" lang="en-IN" sz="2200" spc="-12" strike="noStrike">
                <a:solidFill>
                  <a:schemeClr val="dk1"/>
                </a:solidFill>
                <a:latin typeface="Times New Roman"/>
              </a:rPr>
              <a:t>Synchronization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bar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- Combines two concurrent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activities and re-introduces them to a flow where only one activity 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occurs at a </a:t>
            </a:r>
            <a:r>
              <a:rPr b="0" lang="en-IN" sz="2200" spc="-12" strike="noStrike">
                <a:solidFill>
                  <a:schemeClr val="dk1"/>
                </a:solidFill>
                <a:latin typeface="Times New Roman"/>
              </a:rPr>
              <a:t>time.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Represented with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a thick vertical </a:t>
            </a:r>
            <a:r>
              <a:rPr b="1" lang="en-IN" sz="2200" spc="-1" strike="noStrike">
                <a:solidFill>
                  <a:schemeClr val="dk1"/>
                </a:solidFill>
                <a:latin typeface="Times New Roman"/>
              </a:rPr>
              <a:t>or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horizontal </a:t>
            </a:r>
            <a:r>
              <a:rPr b="1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line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"/>
              </a:spcBef>
              <a:buNone/>
              <a:tabLst>
                <a:tab algn="l" pos="355680"/>
              </a:tabLst>
            </a:pP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Fork</a:t>
            </a:r>
            <a:r>
              <a:rPr b="1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symbol</a:t>
            </a:r>
            <a:r>
              <a:rPr b="1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Splits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 single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activity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flow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into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two</a:t>
            </a:r>
            <a:r>
              <a:rPr b="0" lang="en-IN" sz="2200" spc="-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concurrent </a:t>
            </a:r>
            <a:r>
              <a:rPr b="0" lang="en-IN" sz="2200" spc="-5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activities.</a:t>
            </a:r>
            <a:r>
              <a:rPr b="0" lang="en-IN" sz="22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Symbolized</a:t>
            </a:r>
            <a:r>
              <a:rPr b="0" lang="en-IN" sz="22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with</a:t>
            </a:r>
            <a:r>
              <a:rPr b="0" lang="en-IN" sz="22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multiple</a:t>
            </a:r>
            <a:r>
              <a:rPr b="1" lang="en-IN" sz="2200" spc="2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chemeClr val="dk1"/>
                </a:solidFill>
                <a:latin typeface="Times New Roman"/>
              </a:rPr>
              <a:t>arrowed</a:t>
            </a:r>
            <a:r>
              <a:rPr b="1" lang="en-IN" sz="22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lines </a:t>
            </a:r>
            <a:r>
              <a:rPr b="1" lang="en-IN" sz="2200" spc="-15" strike="noStrike">
                <a:solidFill>
                  <a:schemeClr val="dk1"/>
                </a:solidFill>
                <a:latin typeface="Times New Roman"/>
              </a:rPr>
              <a:t>from</a:t>
            </a:r>
            <a:r>
              <a:rPr b="1" lang="en-IN" sz="2200" spc="9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chemeClr val="dk1"/>
                </a:solidFill>
                <a:latin typeface="Times New Roman"/>
              </a:rPr>
              <a:t>a join</a:t>
            </a:r>
            <a:r>
              <a:rPr b="0" lang="en-IN" sz="2200" spc="-7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5" name="object 10"/>
          <p:cNvSpPr/>
          <p:nvPr/>
        </p:nvSpPr>
        <p:spPr>
          <a:xfrm>
            <a:off x="993240" y="5888160"/>
            <a:ext cx="8068680" cy="6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Loop</a:t>
            </a:r>
            <a:r>
              <a:rPr b="1" lang="en-IN" sz="22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Node</a:t>
            </a:r>
            <a:r>
              <a:rPr b="1" lang="en-IN" sz="22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structured</a:t>
            </a:r>
            <a:r>
              <a:rPr b="0" lang="en-IN" sz="22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activity</a:t>
            </a:r>
            <a:r>
              <a:rPr b="0" lang="en-IN" sz="22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node</a:t>
            </a:r>
            <a:r>
              <a:rPr b="0" lang="en-IN" sz="2200" spc="1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represents</a:t>
            </a:r>
            <a:r>
              <a:rPr b="0" lang="en-IN" sz="22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loop</a:t>
            </a:r>
            <a:r>
              <a:rPr b="1" lang="en-IN" sz="22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with </a:t>
            </a:r>
            <a:r>
              <a:rPr b="1" lang="en-IN" sz="2200" spc="-5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setup,</a:t>
            </a:r>
            <a:r>
              <a:rPr b="1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test,</a:t>
            </a:r>
            <a:r>
              <a:rPr b="1" lang="en-IN" sz="22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body sections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66" name="object 11"/>
          <p:cNvGrpSpPr/>
          <p:nvPr/>
        </p:nvGrpSpPr>
        <p:grpSpPr>
          <a:xfrm>
            <a:off x="4114800" y="5181480"/>
            <a:ext cx="4543920" cy="1866960"/>
            <a:chOff x="4114800" y="5181480"/>
            <a:chExt cx="4543920" cy="1866960"/>
          </a:xfrm>
        </p:grpSpPr>
        <p:pic>
          <p:nvPicPr>
            <p:cNvPr id="1967" name="object 12" descr=""/>
            <p:cNvPicPr/>
            <p:nvPr/>
          </p:nvPicPr>
          <p:blipFill>
            <a:blip r:embed="rId5"/>
            <a:stretch/>
          </p:blipFill>
          <p:spPr>
            <a:xfrm>
              <a:off x="4114800" y="5181480"/>
              <a:ext cx="1628640" cy="77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68" name="object 13" descr=""/>
            <p:cNvPicPr/>
            <p:nvPr/>
          </p:nvPicPr>
          <p:blipFill>
            <a:blip r:embed="rId6"/>
            <a:stretch/>
          </p:blipFill>
          <p:spPr>
            <a:xfrm>
              <a:off x="6553080" y="6248520"/>
              <a:ext cx="2105640" cy="799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70" name="object 15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72" name="object 3"/>
          <p:cNvSpPr/>
          <p:nvPr/>
        </p:nvSpPr>
        <p:spPr>
          <a:xfrm>
            <a:off x="993240" y="1697400"/>
            <a:ext cx="278928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Fork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join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example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3" name="object 4" descr=""/>
          <p:cNvPicPr/>
          <p:nvPr/>
        </p:nvPicPr>
        <p:blipFill>
          <a:blip r:embed="rId2"/>
          <a:stretch/>
        </p:blipFill>
        <p:spPr>
          <a:xfrm>
            <a:off x="4876920" y="2057400"/>
            <a:ext cx="2547720" cy="4632480"/>
          </a:xfrm>
          <a:prstGeom prst="rect">
            <a:avLst/>
          </a:prstGeom>
          <a:ln w="0">
            <a:noFill/>
          </a:ln>
        </p:spPr>
      </p:pic>
      <p:sp>
        <p:nvSpPr>
          <p:cNvPr id="1975" name="object 6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4164480" y="574200"/>
            <a:ext cx="1727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Notation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78" name="object 4" descr=""/>
          <p:cNvPicPr/>
          <p:nvPr/>
        </p:nvPicPr>
        <p:blipFill>
          <a:blip r:embed="rId2"/>
          <a:stretch/>
        </p:blipFill>
        <p:spPr>
          <a:xfrm>
            <a:off x="7372440" y="1752840"/>
            <a:ext cx="1542960" cy="924480"/>
          </a:xfrm>
          <a:prstGeom prst="rect">
            <a:avLst/>
          </a:prstGeom>
          <a:ln w="0">
            <a:noFill/>
          </a:ln>
        </p:spPr>
      </p:pic>
      <p:grpSp>
        <p:nvGrpSpPr>
          <p:cNvPr id="1979" name="object 5"/>
          <p:cNvGrpSpPr/>
          <p:nvPr/>
        </p:nvGrpSpPr>
        <p:grpSpPr>
          <a:xfrm>
            <a:off x="457200" y="3457440"/>
            <a:ext cx="9143640" cy="3857400"/>
            <a:chOff x="457200" y="3457440"/>
            <a:chExt cx="9143640" cy="3857400"/>
          </a:xfrm>
        </p:grpSpPr>
        <p:pic>
          <p:nvPicPr>
            <p:cNvPr id="1980" name="object 6" descr=""/>
            <p:cNvPicPr/>
            <p:nvPr/>
          </p:nvPicPr>
          <p:blipFill>
            <a:blip r:embed="rId3"/>
            <a:stretch/>
          </p:blipFill>
          <p:spPr>
            <a:xfrm>
              <a:off x="8134200" y="3457440"/>
              <a:ext cx="790200" cy="42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81" name="object 7"/>
            <p:cNvSpPr/>
            <p:nvPr/>
          </p:nvSpPr>
          <p:spPr>
            <a:xfrm>
              <a:off x="457200" y="3886200"/>
              <a:ext cx="9143640" cy="3428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3428640"/>
                <a:gd name="textAreaBottom" fmla="*/ 3429000 h 3428640"/>
              </a:gdLst>
              <a:ahLst/>
              <a:rect l="textAreaLeft" t="textAreaTop" r="textAreaRight" b="textAreaBottom"/>
              <a:pathLst>
                <a:path w="9144000" h="3429000">
                  <a:moveTo>
                    <a:pt x="0" y="0"/>
                  </a:moveTo>
                  <a:lnTo>
                    <a:pt x="0" y="3428999"/>
                  </a:lnTo>
                  <a:lnTo>
                    <a:pt x="9143999" y="3428999"/>
                  </a:lnTo>
                  <a:lnTo>
                    <a:pt x="9143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82" name="object 8"/>
          <p:cNvSpPr/>
          <p:nvPr/>
        </p:nvSpPr>
        <p:spPr>
          <a:xfrm>
            <a:off x="993240" y="1700280"/>
            <a:ext cx="5938920" cy="46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Decision Node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 Represents a conditional branch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point or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decision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node. A decision node has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one 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input</a:t>
            </a:r>
            <a:r>
              <a:rPr b="0" lang="en-IN" sz="22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and two</a:t>
            </a:r>
            <a:r>
              <a:rPr b="0" lang="en-IN" sz="22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or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more</a:t>
            </a:r>
            <a:r>
              <a:rPr b="0" lang="en-IN" sz="2200" spc="18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outputs.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ct val="100000"/>
              </a:lnSpc>
              <a:spcBef>
                <a:spcPts val="6"/>
              </a:spcBef>
              <a:tabLst>
                <a:tab algn="l" pos="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0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Guards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are a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statement written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next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decision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diamond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[....]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639"/>
              </a:lnSpc>
              <a:spcBef>
                <a:spcPts val="7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Merge Node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Merges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control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flows into a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one.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diamond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symbol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several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inputs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output.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639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Accepting </a:t>
            </a:r>
            <a:r>
              <a:rPr b="1" lang="en-IN" sz="22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Event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(Action) - This action waits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for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an event to 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occur.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After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event is accepted,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flow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comes</a:t>
            </a:r>
            <a:r>
              <a:rPr b="0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2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action</a:t>
            </a:r>
            <a:r>
              <a:rPr b="0" lang="en-IN" sz="2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executed.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ts val="2639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Sending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200" spc="-7" strike="noStrike">
                <a:solidFill>
                  <a:srgbClr val="000000"/>
                </a:solidFill>
                <a:latin typeface="Times New Roman"/>
              </a:rPr>
              <a:t>Signals</a:t>
            </a:r>
            <a:r>
              <a:rPr b="1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(Action)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Sending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signal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means that a signal is being sent to an accepting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activity.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83" name="object 9"/>
          <p:cNvGrpSpPr/>
          <p:nvPr/>
        </p:nvGrpSpPr>
        <p:grpSpPr>
          <a:xfrm>
            <a:off x="7696080" y="3886200"/>
            <a:ext cx="1676160" cy="2258280"/>
            <a:chOff x="7696080" y="3886200"/>
            <a:chExt cx="1676160" cy="2258280"/>
          </a:xfrm>
        </p:grpSpPr>
        <p:pic>
          <p:nvPicPr>
            <p:cNvPr id="1984" name="object 10" descr=""/>
            <p:cNvPicPr/>
            <p:nvPr/>
          </p:nvPicPr>
          <p:blipFill>
            <a:blip r:embed="rId4"/>
            <a:stretch/>
          </p:blipFill>
          <p:spPr>
            <a:xfrm>
              <a:off x="7848720" y="3886200"/>
              <a:ext cx="1180800" cy="295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5" name="object 11" descr=""/>
            <p:cNvPicPr/>
            <p:nvPr/>
          </p:nvPicPr>
          <p:blipFill>
            <a:blip r:embed="rId5"/>
            <a:stretch/>
          </p:blipFill>
          <p:spPr>
            <a:xfrm>
              <a:off x="7696080" y="4419720"/>
              <a:ext cx="1676160" cy="83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6" name="object 12" descr=""/>
            <p:cNvPicPr/>
            <p:nvPr/>
          </p:nvPicPr>
          <p:blipFill>
            <a:blip r:embed="rId6"/>
            <a:stretch/>
          </p:blipFill>
          <p:spPr>
            <a:xfrm>
              <a:off x="7696080" y="5486400"/>
              <a:ext cx="1333080" cy="658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88" name="object 14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2602440" y="574200"/>
            <a:ext cx="4850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Activity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2" name="object 6"/>
          <p:cNvSpPr/>
          <p:nvPr/>
        </p:nvSpPr>
        <p:spPr>
          <a:xfrm>
            <a:off x="8935200" y="6921360"/>
            <a:ext cx="153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3" name="PlaceHolder 3"/>
          <p:cNvSpPr>
            <a:spLocks noGrp="1"/>
          </p:cNvSpPr>
          <p:nvPr>
            <p:ph/>
          </p:nvPr>
        </p:nvSpPr>
        <p:spPr>
          <a:xfrm>
            <a:off x="993240" y="1334160"/>
            <a:ext cx="8071920" cy="5209920"/>
          </a:xfrm>
          <a:prstGeom prst="rect">
            <a:avLst/>
          </a:prstGeom>
          <a:noFill/>
          <a:ln w="0">
            <a:noFill/>
          </a:ln>
        </p:spPr>
        <p:txBody>
          <a:bodyPr lIns="0" rIns="0" tIns="26640" bIns="0" anchor="t">
            <a:noAutofit/>
          </a:bodyPr>
          <a:p>
            <a:pPr marL="354960" indent="-343080" algn="just">
              <a:lnSpc>
                <a:spcPts val="4601"/>
              </a:lnSpc>
              <a:spcBef>
                <a:spcPts val="210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Activity diagrams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support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description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parallel activities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and 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synchronization</a:t>
            </a:r>
            <a:r>
              <a:rPr b="0" lang="en-IN" sz="24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aspects</a:t>
            </a:r>
            <a:r>
              <a:rPr b="0" lang="en-IN" sz="2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involved</a:t>
            </a:r>
            <a:r>
              <a:rPr b="0" lang="en-IN" sz="24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in</a:t>
            </a:r>
            <a:r>
              <a:rPr b="0" lang="en-IN" sz="2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different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 activities</a:t>
            </a:r>
            <a:r>
              <a:rPr b="0" lang="en-IN" sz="2600" spc="-7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Calibri"/>
            </a:endParaRPr>
          </a:p>
          <a:p>
            <a:pPr marL="354960" indent="-343080" algn="just">
              <a:lnSpc>
                <a:spcPct val="150000"/>
              </a:lnSpc>
              <a:spcBef>
                <a:spcPts val="218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7" strike="noStrike">
                <a:solidFill>
                  <a:schemeClr val="dk1"/>
                </a:solidFill>
                <a:latin typeface="Times New Roman"/>
              </a:rPr>
              <a:t>Parallel activities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are represented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on an </a:t>
            </a:r>
            <a:r>
              <a:rPr b="0" lang="en-IN" sz="2400" spc="-12" strike="noStrike">
                <a:solidFill>
                  <a:schemeClr val="dk1"/>
                </a:solidFill>
                <a:latin typeface="Times New Roman"/>
              </a:rPr>
              <a:t>activity </a:t>
            </a:r>
            <a:r>
              <a:rPr b="0" lang="en-IN" sz="2400" spc="-7" strike="noStrike">
                <a:solidFill>
                  <a:schemeClr val="dk1"/>
                </a:solidFill>
                <a:latin typeface="Times New Roman"/>
              </a:rPr>
              <a:t>diagram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by </a:t>
            </a:r>
            <a:r>
              <a:rPr b="0" lang="en-IN" sz="2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using</a:t>
            </a:r>
            <a:r>
              <a:rPr b="0" lang="en-IN" sz="24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cc"/>
                </a:solidFill>
                <a:latin typeface="Times New Roman"/>
              </a:rPr>
              <a:t>swim</a:t>
            </a:r>
            <a:r>
              <a:rPr b="0" lang="en-IN" sz="2400" spc="-1" strike="noStrike">
                <a:solidFill>
                  <a:srgbClr val="0000cc"/>
                </a:solidFill>
                <a:latin typeface="Times New Roman"/>
              </a:rPr>
              <a:t> lanes</a:t>
            </a:r>
            <a:r>
              <a:rPr b="0" lang="en-IN" sz="2400" spc="-1" strike="noStrike">
                <a:solidFill>
                  <a:schemeClr val="dk1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Swim lanes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enable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you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group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activities based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who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performing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them,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e.g.,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academic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department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vs.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hostel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office.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1" marL="756360" indent="-28692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Thus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swim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lanes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subdivide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activities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based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on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responsibilities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0" lang="en-IN" sz="24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components.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3045960" y="574200"/>
            <a:ext cx="3962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Notation-Swimlanes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6" name="object 4"/>
          <p:cNvSpPr/>
          <p:nvPr/>
        </p:nvSpPr>
        <p:spPr>
          <a:xfrm>
            <a:off x="764640" y="1546200"/>
            <a:ext cx="5861880" cy="30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ff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400" spc="-7" strike="noStrike">
                <a:solidFill>
                  <a:srgbClr val="ff0000"/>
                </a:solidFill>
                <a:latin typeface="Times New Roman"/>
              </a:rPr>
              <a:t>Swimlane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1" lang="en-IN" sz="2400" spc="-7" strike="noStrike">
                <a:solidFill>
                  <a:srgbClr val="ff0000"/>
                </a:solidFill>
                <a:latin typeface="Times New Roman"/>
              </a:rPr>
              <a:t>Partitions-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 way to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group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activities(parallel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activities)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performed by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same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actor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 an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activity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diagram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group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activities</a:t>
            </a:r>
            <a:r>
              <a:rPr b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1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thread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Swimlanes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are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1" lang="en-IN" sz="2400" spc="6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grouping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related</a:t>
            </a:r>
            <a:r>
              <a:rPr b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activities</a:t>
            </a:r>
            <a:r>
              <a:rPr b="1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column/row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Swimlanes can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vertical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horizontal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adds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modularity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diagram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7" name="object 5" descr=""/>
          <p:cNvPicPr/>
          <p:nvPr/>
        </p:nvPicPr>
        <p:blipFill>
          <a:blip r:embed="rId2"/>
          <a:stretch/>
        </p:blipFill>
        <p:spPr>
          <a:xfrm>
            <a:off x="6781680" y="1676520"/>
            <a:ext cx="2819160" cy="3047760"/>
          </a:xfrm>
          <a:prstGeom prst="rect">
            <a:avLst/>
          </a:prstGeom>
          <a:ln w="0">
            <a:noFill/>
          </a:ln>
        </p:spPr>
      </p:pic>
      <p:pic>
        <p:nvPicPr>
          <p:cNvPr id="1999" name="object 7" descr=""/>
          <p:cNvPicPr/>
          <p:nvPr/>
        </p:nvPicPr>
        <p:blipFill>
          <a:blip r:embed="rId3"/>
          <a:stretch/>
        </p:blipFill>
        <p:spPr>
          <a:xfrm>
            <a:off x="1676520" y="4591800"/>
            <a:ext cx="3677040" cy="272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01" name="PlaceHolder 1"/>
          <p:cNvSpPr>
            <a:spLocks noGrp="1"/>
          </p:cNvSpPr>
          <p:nvPr>
            <p:ph type="title"/>
          </p:nvPr>
        </p:nvSpPr>
        <p:spPr>
          <a:xfrm>
            <a:off x="2221560" y="574200"/>
            <a:ext cx="5611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Example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–student</a:t>
            </a:r>
            <a:r>
              <a:rPr b="1" lang="en-IN" sz="3600" spc="-2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admission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2" name="object 4" descr=""/>
          <p:cNvPicPr/>
          <p:nvPr/>
        </p:nvPicPr>
        <p:blipFill>
          <a:blip r:embed="rId2"/>
          <a:stretch/>
        </p:blipFill>
        <p:spPr>
          <a:xfrm>
            <a:off x="1581840" y="1591200"/>
            <a:ext cx="6895800" cy="4591440"/>
          </a:xfrm>
          <a:prstGeom prst="rect">
            <a:avLst/>
          </a:prstGeom>
          <a:ln w="0">
            <a:noFill/>
          </a:ln>
        </p:spPr>
      </p:pic>
      <p:sp>
        <p:nvSpPr>
          <p:cNvPr id="2004" name="PlaceHolder 3"/>
          <p:cNvSpPr>
            <a:spLocks noGrp="1"/>
          </p:cNvSpPr>
          <p:nvPr>
            <p:ph type="sldNum" idx="31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186560" y="1017360"/>
            <a:ext cx="79142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Fire</a:t>
            </a:r>
            <a:r>
              <a:rPr b="1" lang="en-IN" sz="34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Alarm</a:t>
            </a:r>
            <a:r>
              <a:rPr b="1" lang="en-IN" sz="34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400" spc="-7" strike="noStrike">
                <a:solidFill>
                  <a:schemeClr val="dk1"/>
                </a:solidFill>
                <a:latin typeface="Times New Roman"/>
              </a:rPr>
              <a:t>system-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Function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32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44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F7931BFC-D325-4C35-8CA8-301100B03B6E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object 4"/>
          <p:cNvSpPr/>
          <p:nvPr/>
        </p:nvSpPr>
        <p:spPr>
          <a:xfrm>
            <a:off x="1261440" y="1896120"/>
            <a:ext cx="7027200" cy="33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9000"/>
              </a:lnSpc>
              <a:spcBef>
                <a:spcPts val="99"/>
              </a:spcBef>
            </a:pP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functions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operate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are: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interrogate_detectors()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9000"/>
              </a:lnSpc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get_detector_location()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determine_neighbor()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ring_alarm()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reset_alarm()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report_fire_location()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2006" name="object 3" descr=""/>
          <p:cNvPicPr/>
          <p:nvPr/>
        </p:nvPicPr>
        <p:blipFill>
          <a:blip r:embed="rId2"/>
          <a:stretch/>
        </p:blipFill>
        <p:spPr>
          <a:xfrm>
            <a:off x="2057400" y="914400"/>
            <a:ext cx="4730040" cy="5720760"/>
          </a:xfrm>
          <a:prstGeom prst="rect">
            <a:avLst/>
          </a:prstGeom>
          <a:ln w="0">
            <a:noFill/>
          </a:ln>
        </p:spPr>
      </p:pic>
      <p:sp>
        <p:nvSpPr>
          <p:cNvPr id="2008" name="PlaceHolder 2"/>
          <p:cNvSpPr>
            <a:spLocks noGrp="1"/>
          </p:cNvSpPr>
          <p:nvPr>
            <p:ph type="sldNum" idx="31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object 2"/>
          <p:cNvGrpSpPr/>
          <p:nvPr/>
        </p:nvGrpSpPr>
        <p:grpSpPr>
          <a:xfrm>
            <a:off x="605160" y="504360"/>
            <a:ext cx="8995680" cy="3990960"/>
            <a:chOff x="605160" y="504360"/>
            <a:chExt cx="8995680" cy="3990960"/>
          </a:xfrm>
        </p:grpSpPr>
        <p:pic>
          <p:nvPicPr>
            <p:cNvPr id="2010" name="object 3" descr=""/>
            <p:cNvPicPr/>
            <p:nvPr/>
          </p:nvPicPr>
          <p:blipFill>
            <a:blip r:embed="rId1"/>
            <a:stretch/>
          </p:blipFill>
          <p:spPr>
            <a:xfrm>
              <a:off x="8029800" y="504360"/>
              <a:ext cx="1571040" cy="80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11" name="object 4" descr=""/>
            <p:cNvPicPr/>
            <p:nvPr/>
          </p:nvPicPr>
          <p:blipFill>
            <a:blip r:embed="rId2"/>
            <a:stretch/>
          </p:blipFill>
          <p:spPr>
            <a:xfrm>
              <a:off x="605160" y="685800"/>
              <a:ext cx="8995680" cy="3809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12" name="object 5"/>
          <p:cNvSpPr/>
          <p:nvPr/>
        </p:nvSpPr>
        <p:spPr>
          <a:xfrm>
            <a:off x="993240" y="3992400"/>
            <a:ext cx="7974000" cy="26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4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applicant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wants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enroll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university.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applicant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hands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filled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4" strike="noStrike">
                <a:solidFill>
                  <a:srgbClr val="000000"/>
                </a:solidFill>
                <a:latin typeface="Times New Roman"/>
              </a:rPr>
              <a:t>out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copy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Enrollment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Form.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registrar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inspects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forms.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registrar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determines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forms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been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filled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4" strike="noStrike">
                <a:solidFill>
                  <a:srgbClr val="000000"/>
                </a:solidFill>
                <a:latin typeface="Times New Roman"/>
              </a:rPr>
              <a:t>out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properly.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registrar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informs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0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attend in</a:t>
            </a:r>
            <a:r>
              <a:rPr b="0" lang="en-IN" sz="20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university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overview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presentation.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registrar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helps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enroll</a:t>
            </a:r>
            <a:r>
              <a:rPr b="0" lang="en-IN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 seminars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registrar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asks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pay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initial</a:t>
            </a:r>
            <a:r>
              <a:rPr b="0" lang="en-IN" sz="20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tuition.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4" name="PlaceHolder 2"/>
          <p:cNvSpPr>
            <a:spLocks noGrp="1"/>
          </p:cNvSpPr>
          <p:nvPr>
            <p:ph type="sldNum" idx="317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13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16" name="PlaceHolder 1"/>
          <p:cNvSpPr>
            <a:spLocks noGrp="1"/>
          </p:cNvSpPr>
          <p:nvPr>
            <p:ph type="title"/>
          </p:nvPr>
        </p:nvSpPr>
        <p:spPr>
          <a:xfrm>
            <a:off x="2786760" y="574200"/>
            <a:ext cx="4481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Activity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E.g.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7" name="object 4"/>
          <p:cNvSpPr/>
          <p:nvPr/>
        </p:nvSpPr>
        <p:spPr>
          <a:xfrm>
            <a:off x="993240" y="5976720"/>
            <a:ext cx="37987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Staff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expense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subimssion.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8" name="object 5" descr=""/>
          <p:cNvPicPr/>
          <p:nvPr/>
        </p:nvPicPr>
        <p:blipFill>
          <a:blip r:embed="rId2"/>
          <a:stretch/>
        </p:blipFill>
        <p:spPr>
          <a:xfrm>
            <a:off x="685800" y="1523880"/>
            <a:ext cx="8620920" cy="3800520"/>
          </a:xfrm>
          <a:prstGeom prst="rect">
            <a:avLst/>
          </a:prstGeom>
          <a:ln w="0">
            <a:noFill/>
          </a:ln>
        </p:spPr>
      </p:pic>
      <p:sp>
        <p:nvSpPr>
          <p:cNvPr id="2020" name="PlaceHolder 3"/>
          <p:cNvSpPr>
            <a:spLocks noGrp="1"/>
          </p:cNvSpPr>
          <p:nvPr>
            <p:ph type="sldNum" idx="31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1" name="object 2"/>
          <p:cNvGrpSpPr/>
          <p:nvPr/>
        </p:nvGrpSpPr>
        <p:grpSpPr>
          <a:xfrm>
            <a:off x="1292400" y="504360"/>
            <a:ext cx="8308440" cy="6429600"/>
            <a:chOff x="1292400" y="504360"/>
            <a:chExt cx="8308440" cy="6429600"/>
          </a:xfrm>
        </p:grpSpPr>
        <p:pic>
          <p:nvPicPr>
            <p:cNvPr id="2022" name="object 3" descr=""/>
            <p:cNvPicPr/>
            <p:nvPr/>
          </p:nvPicPr>
          <p:blipFill>
            <a:blip r:embed="rId1"/>
            <a:stretch/>
          </p:blipFill>
          <p:spPr>
            <a:xfrm>
              <a:off x="8029800" y="504360"/>
              <a:ext cx="1571040" cy="80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23" name="object 4" descr=""/>
            <p:cNvPicPr/>
            <p:nvPr/>
          </p:nvPicPr>
          <p:blipFill>
            <a:blip r:embed="rId2"/>
            <a:stretch/>
          </p:blipFill>
          <p:spPr>
            <a:xfrm>
              <a:off x="1292400" y="1234440"/>
              <a:ext cx="6990120" cy="5699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24" name="PlaceHolder 1"/>
          <p:cNvSpPr>
            <a:spLocks noGrp="1"/>
          </p:cNvSpPr>
          <p:nvPr>
            <p:ph type="title"/>
          </p:nvPr>
        </p:nvSpPr>
        <p:spPr>
          <a:xfrm>
            <a:off x="2514240" y="574200"/>
            <a:ext cx="5028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Activity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symbols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6" name="PlaceHolder 3"/>
          <p:cNvSpPr>
            <a:spLocks noGrp="1"/>
          </p:cNvSpPr>
          <p:nvPr>
            <p:ph type="sldNum" idx="321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28" name="PlaceHolder 1"/>
          <p:cNvSpPr>
            <a:spLocks noGrp="1"/>
          </p:cNvSpPr>
          <p:nvPr>
            <p:ph type="title"/>
          </p:nvPr>
        </p:nvSpPr>
        <p:spPr>
          <a:xfrm>
            <a:off x="3117600" y="574200"/>
            <a:ext cx="3819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Statechart</a:t>
            </a:r>
            <a:r>
              <a:rPr b="1" lang="en-IN" sz="36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9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0" name="object 5"/>
          <p:cNvSpPr/>
          <p:nvPr/>
        </p:nvSpPr>
        <p:spPr>
          <a:xfrm>
            <a:off x="993240" y="1176120"/>
            <a:ext cx="8071920" cy="56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 state chart diagram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normally used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model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how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state 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an object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changes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in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life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interested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modelling some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behaviour that involves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several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objects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collaborating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other,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state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chart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diagram</a:t>
            </a:r>
            <a:r>
              <a:rPr b="0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is</a:t>
            </a:r>
            <a:r>
              <a:rPr b="0" lang="en-IN" sz="24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not</a:t>
            </a:r>
            <a:r>
              <a:rPr b="1" lang="en-IN" sz="24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appropriate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Use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sequence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collaboration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chart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diagrams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are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based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finite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state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machine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(FSM)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formalism.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6920" algn="just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FSM,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number of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states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becomes too many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the model </a:t>
            </a:r>
            <a:r>
              <a:rPr b="0" lang="en-IN" sz="2000" spc="-12" strike="noStrike">
                <a:solidFill>
                  <a:srgbClr val="000000"/>
                </a:solidFill>
                <a:latin typeface="Times New Roman"/>
              </a:rPr>
              <a:t>too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 complex</a:t>
            </a:r>
            <a:r>
              <a:rPr b="0" lang="en-IN" sz="20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used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model practical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systems.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28764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0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problem</a:t>
            </a:r>
            <a:r>
              <a:rPr b="0" lang="en-IN" sz="20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is overcome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 UML</a:t>
            </a:r>
            <a:r>
              <a:rPr b="0" lang="en-IN" sz="20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0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0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Times New Roman"/>
              </a:rPr>
              <a:t>state charts.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2" name="PlaceHolder 3"/>
          <p:cNvSpPr>
            <a:spLocks noGrp="1"/>
          </p:cNvSpPr>
          <p:nvPr>
            <p:ph type="sldNum" idx="32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pic>
        <p:nvPicPr>
          <p:cNvPr id="2034" name="object 3" descr=""/>
          <p:cNvPicPr/>
          <p:nvPr/>
        </p:nvPicPr>
        <p:blipFill>
          <a:blip r:embed="rId2"/>
          <a:stretch/>
        </p:blipFill>
        <p:spPr>
          <a:xfrm>
            <a:off x="7938720" y="2220840"/>
            <a:ext cx="964800" cy="372960"/>
          </a:xfrm>
          <a:prstGeom prst="rect">
            <a:avLst/>
          </a:prstGeom>
          <a:ln w="0">
            <a:noFill/>
          </a:ln>
        </p:spPr>
      </p:pic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2000520" y="726480"/>
            <a:ext cx="5903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Basic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elements</a:t>
            </a:r>
            <a:r>
              <a:rPr b="1" lang="en-IN" sz="36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state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chart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6" name="object 5" descr=""/>
          <p:cNvPicPr/>
          <p:nvPr/>
        </p:nvPicPr>
        <p:blipFill>
          <a:blip r:embed="rId3"/>
          <a:stretch/>
        </p:blipFill>
        <p:spPr>
          <a:xfrm>
            <a:off x="3886200" y="2895480"/>
            <a:ext cx="1476360" cy="409680"/>
          </a:xfrm>
          <a:prstGeom prst="rect">
            <a:avLst/>
          </a:prstGeom>
          <a:ln w="0">
            <a:noFill/>
          </a:ln>
        </p:spPr>
      </p:pic>
      <p:pic>
        <p:nvPicPr>
          <p:cNvPr id="2037" name="object 6" descr=""/>
          <p:cNvPicPr/>
          <p:nvPr/>
        </p:nvPicPr>
        <p:blipFill>
          <a:blip r:embed="rId4"/>
          <a:stretch/>
        </p:blipFill>
        <p:spPr>
          <a:xfrm>
            <a:off x="3505320" y="3809880"/>
            <a:ext cx="2601000" cy="962640"/>
          </a:xfrm>
          <a:prstGeom prst="rect">
            <a:avLst/>
          </a:prstGeom>
          <a:ln w="0">
            <a:noFill/>
          </a:ln>
        </p:spPr>
      </p:pic>
      <p:sp>
        <p:nvSpPr>
          <p:cNvPr id="2038" name="object 7"/>
          <p:cNvSpPr/>
          <p:nvPr/>
        </p:nvSpPr>
        <p:spPr>
          <a:xfrm>
            <a:off x="6400800" y="6425280"/>
            <a:ext cx="2666520" cy="108360"/>
          </a:xfrm>
          <a:custGeom>
            <a:avLst/>
            <a:gdLst>
              <a:gd name="textAreaLeft" fmla="*/ 0 w 2666520"/>
              <a:gd name="textAreaRight" fmla="*/ 2666880 w 2666520"/>
              <a:gd name="textAreaTop" fmla="*/ 0 h 108360"/>
              <a:gd name="textAreaBottom" fmla="*/ 108720 h 108360"/>
            </a:gdLst>
            <a:ahLst/>
            <a:rect l="textAreaLeft" t="textAreaTop" r="textAreaRight" b="textAreaBottom"/>
            <a:pathLst>
              <a:path w="2667000" h="108584">
                <a:moveTo>
                  <a:pt x="2636887" y="54102"/>
                </a:moveTo>
                <a:lnTo>
                  <a:pt x="2622465" y="45736"/>
                </a:lnTo>
                <a:lnTo>
                  <a:pt x="2566416" y="45670"/>
                </a:lnTo>
                <a:lnTo>
                  <a:pt x="0" y="44196"/>
                </a:lnTo>
                <a:lnTo>
                  <a:pt x="0" y="60960"/>
                </a:lnTo>
                <a:lnTo>
                  <a:pt x="2622465" y="62467"/>
                </a:lnTo>
                <a:lnTo>
                  <a:pt x="2636887" y="54102"/>
                </a:lnTo>
                <a:close/>
              </a:path>
              <a:path w="2667000" h="108584">
                <a:moveTo>
                  <a:pt x="2651670" y="45719"/>
                </a:moveTo>
                <a:lnTo>
                  <a:pt x="2580132" y="3048"/>
                </a:lnTo>
                <a:lnTo>
                  <a:pt x="2575560" y="0"/>
                </a:lnTo>
                <a:lnTo>
                  <a:pt x="2570988" y="1524"/>
                </a:lnTo>
                <a:lnTo>
                  <a:pt x="2569464" y="6096"/>
                </a:lnTo>
                <a:lnTo>
                  <a:pt x="2566416" y="9144"/>
                </a:lnTo>
                <a:lnTo>
                  <a:pt x="2567940" y="13716"/>
                </a:lnTo>
                <a:lnTo>
                  <a:pt x="2572512" y="16764"/>
                </a:lnTo>
                <a:lnTo>
                  <a:pt x="2622407" y="45703"/>
                </a:lnTo>
                <a:lnTo>
                  <a:pt x="2651670" y="45719"/>
                </a:lnTo>
                <a:close/>
              </a:path>
              <a:path w="2667000" h="108584">
                <a:moveTo>
                  <a:pt x="2651760" y="63687"/>
                </a:moveTo>
                <a:lnTo>
                  <a:pt x="2651760" y="62484"/>
                </a:lnTo>
                <a:lnTo>
                  <a:pt x="2622407" y="62500"/>
                </a:lnTo>
                <a:lnTo>
                  <a:pt x="2572512" y="91440"/>
                </a:lnTo>
                <a:lnTo>
                  <a:pt x="2567940" y="94488"/>
                </a:lnTo>
                <a:lnTo>
                  <a:pt x="2566416" y="99060"/>
                </a:lnTo>
                <a:lnTo>
                  <a:pt x="2569464" y="102108"/>
                </a:lnTo>
                <a:lnTo>
                  <a:pt x="2570988" y="106680"/>
                </a:lnTo>
                <a:lnTo>
                  <a:pt x="2575560" y="108204"/>
                </a:lnTo>
                <a:lnTo>
                  <a:pt x="2580132" y="105156"/>
                </a:lnTo>
                <a:lnTo>
                  <a:pt x="2651760" y="63687"/>
                </a:lnTo>
                <a:close/>
              </a:path>
              <a:path w="2667000" h="108584">
                <a:moveTo>
                  <a:pt x="2667000" y="54864"/>
                </a:moveTo>
                <a:lnTo>
                  <a:pt x="2651760" y="45773"/>
                </a:lnTo>
                <a:lnTo>
                  <a:pt x="2622407" y="45703"/>
                </a:lnTo>
                <a:lnTo>
                  <a:pt x="2636887" y="54102"/>
                </a:lnTo>
                <a:lnTo>
                  <a:pt x="2648712" y="47244"/>
                </a:lnTo>
                <a:lnTo>
                  <a:pt x="2648712" y="62482"/>
                </a:lnTo>
                <a:lnTo>
                  <a:pt x="2651760" y="62484"/>
                </a:lnTo>
                <a:lnTo>
                  <a:pt x="2651760" y="63687"/>
                </a:lnTo>
                <a:lnTo>
                  <a:pt x="2667000" y="54864"/>
                </a:lnTo>
                <a:close/>
              </a:path>
              <a:path w="2667000" h="108584">
                <a:moveTo>
                  <a:pt x="2648712" y="62482"/>
                </a:moveTo>
                <a:lnTo>
                  <a:pt x="2648712" y="60960"/>
                </a:lnTo>
                <a:lnTo>
                  <a:pt x="2636887" y="54102"/>
                </a:lnTo>
                <a:lnTo>
                  <a:pt x="2622465" y="62467"/>
                </a:lnTo>
                <a:lnTo>
                  <a:pt x="2648712" y="62482"/>
                </a:lnTo>
                <a:close/>
              </a:path>
              <a:path w="2667000" h="108584">
                <a:moveTo>
                  <a:pt x="2648712" y="60960"/>
                </a:moveTo>
                <a:lnTo>
                  <a:pt x="2648712" y="47244"/>
                </a:lnTo>
                <a:lnTo>
                  <a:pt x="2636887" y="54102"/>
                </a:lnTo>
                <a:lnTo>
                  <a:pt x="2648712" y="60960"/>
                </a:lnTo>
                <a:close/>
              </a:path>
              <a:path w="2667000" h="108584">
                <a:moveTo>
                  <a:pt x="2651760" y="45773"/>
                </a:moveTo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9" name="object 8"/>
          <p:cNvSpPr/>
          <p:nvPr/>
        </p:nvSpPr>
        <p:spPr>
          <a:xfrm>
            <a:off x="980280" y="1625760"/>
            <a:ext cx="8123040" cy="53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5680" bIns="0" anchor="t">
            <a:spAutoFit/>
          </a:bodyPr>
          <a:p>
            <a:pPr marL="368280" indent="-34308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algn="l" pos="367560"/>
                <a:tab algn="l" pos="3682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basic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elements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chart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follows: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68960" indent="-287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696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Initial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state: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filled</a:t>
            </a:r>
            <a:r>
              <a:rPr b="1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circle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68960" indent="-2869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696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Final</a:t>
            </a:r>
            <a:r>
              <a:rPr b="1" lang="en-IN" sz="24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state:</a:t>
            </a:r>
            <a:r>
              <a:rPr b="1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4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filled</a:t>
            </a:r>
            <a:r>
              <a:rPr b="1" lang="en-IN" sz="24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circle</a:t>
            </a:r>
            <a:r>
              <a:rPr b="1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1" lang="en-IN" sz="24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larger</a:t>
            </a:r>
            <a:r>
              <a:rPr b="1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circle.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68960" indent="-28692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algn="l" pos="7696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State:</a:t>
            </a:r>
            <a:r>
              <a:rPr b="1" lang="en-IN" sz="24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These</a:t>
            </a:r>
            <a:r>
              <a:rPr b="0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represented</a:t>
            </a:r>
            <a:r>
              <a:rPr b="0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1" lang="en-IN" sz="24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rectangles</a:t>
            </a:r>
            <a:r>
              <a:rPr b="1" lang="en-IN" sz="24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1" lang="en-IN" sz="24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rounded </a:t>
            </a:r>
            <a:r>
              <a:rPr b="1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corners.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tabLst>
                <a:tab algn="l" pos="769680"/>
              </a:tabLst>
            </a:pP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  <a:p>
            <a:pPr marL="367560" indent="-34308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68280"/>
              </a:tabLst>
            </a:pPr>
            <a:r>
              <a:rPr b="1" lang="en-IN" sz="2400" spc="-21" strike="noStrike">
                <a:solidFill>
                  <a:srgbClr val="000000"/>
                </a:solidFill>
                <a:latin typeface="Times New Roman"/>
              </a:rPr>
              <a:t>Transition: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 transition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shown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as an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arrow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between two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states.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68960" indent="-286920" algn="just">
              <a:lnSpc>
                <a:spcPct val="100000"/>
              </a:lnSpc>
              <a:spcBef>
                <a:spcPts val="536"/>
              </a:spcBef>
              <a:buClr>
                <a:srgbClr val="000000"/>
              </a:buClr>
              <a:buFont typeface="Arial MT"/>
              <a:buChar char="–"/>
              <a:tabLst>
                <a:tab algn="l" pos="769680"/>
                <a:tab algn="l" pos="5511240"/>
              </a:tabLst>
            </a:pPr>
            <a:r>
              <a:rPr b="0" lang="en-IN" sz="2200" spc="-21" strike="noStrike">
                <a:solidFill>
                  <a:srgbClr val="000000"/>
                </a:solidFill>
                <a:latin typeface="Times New Roman"/>
              </a:rPr>
              <a:t>Normally,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name 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 the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event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which causes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transition </a:t>
            </a:r>
            <a:r>
              <a:rPr b="0" lang="en-IN" sz="2200" spc="-12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 places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along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side</a:t>
            </a:r>
            <a:r>
              <a:rPr b="0" lang="en-IN" sz="2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the</a:t>
            </a:r>
            <a:r>
              <a:rPr b="0" lang="en-IN" sz="2200" spc="4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2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arrow</a:t>
            </a:r>
            <a:r>
              <a:rPr b="0" lang="en-IN" sz="2200" spc="-32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86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assign</a:t>
            </a:r>
            <a:r>
              <a:rPr b="0" lang="en-IN" sz="2200" spc="5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 guard(condition)</a:t>
            </a:r>
            <a:r>
              <a:rPr b="0" lang="en-IN" sz="2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2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transition</a:t>
            </a:r>
            <a:r>
              <a:rPr b="0" lang="en-IN" sz="2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700" spc="-7" strike="noStrike" baseline="6000">
                <a:solidFill>
                  <a:srgbClr val="000000"/>
                </a:solidFill>
                <a:latin typeface="Arial MT"/>
              </a:rPr>
              <a:t>[condition]</a:t>
            </a:r>
            <a:r>
              <a:rPr b="0" lang="en-IN" sz="2700" spc="732" strike="noStrike" baseline="6000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700" spc="-7" strike="noStrike" baseline="6000">
                <a:solidFill>
                  <a:srgbClr val="000000"/>
                </a:solidFill>
                <a:latin typeface="Arial MT"/>
              </a:rPr>
              <a:t>event name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1" name="PlaceHolder 3"/>
          <p:cNvSpPr>
            <a:spLocks noGrp="1"/>
          </p:cNvSpPr>
          <p:nvPr>
            <p:ph type="sldNum" idx="32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43" name="PlaceHolder 1"/>
          <p:cNvSpPr>
            <a:spLocks noGrp="1"/>
          </p:cNvSpPr>
          <p:nvPr>
            <p:ph type="title"/>
          </p:nvPr>
        </p:nvSpPr>
        <p:spPr>
          <a:xfrm>
            <a:off x="2305440" y="574200"/>
            <a:ext cx="5446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State</a:t>
            </a:r>
            <a:r>
              <a:rPr b="1" lang="en-IN" sz="36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chart</a:t>
            </a: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diagram(contd.)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5" name="PlaceHolder 3"/>
          <p:cNvSpPr>
            <a:spLocks noGrp="1"/>
          </p:cNvSpPr>
          <p:nvPr>
            <p:ph type="sldNum" idx="327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6" name="object 4"/>
          <p:cNvSpPr/>
          <p:nvPr/>
        </p:nvSpPr>
        <p:spPr>
          <a:xfrm>
            <a:off x="993240" y="1697400"/>
            <a:ext cx="8072280" cy="46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chart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hierarchical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model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introduces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concept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 a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composite state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(also called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nested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state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Actions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 associated with transitions and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considered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processes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that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occur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quickly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6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not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interruptible. Activities are associated with states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take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longer.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568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activity can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interrupted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event.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Activity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diagram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flow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activities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 without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7" strike="noStrike">
                <a:solidFill>
                  <a:srgbClr val="000000"/>
                </a:solidFill>
                <a:latin typeface="Times New Roman"/>
              </a:rPr>
              <a:t>trigger </a:t>
            </a:r>
            <a:r>
              <a:rPr b="1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(event)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mechanism,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c00000"/>
                </a:solidFill>
                <a:latin typeface="Times New Roman"/>
              </a:rPr>
              <a:t>state</a:t>
            </a:r>
            <a:r>
              <a:rPr b="1" lang="en-IN" sz="2600" spc="-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c00000"/>
                </a:solidFill>
                <a:latin typeface="Times New Roman"/>
              </a:rPr>
              <a:t>chart</a:t>
            </a:r>
            <a:r>
              <a:rPr b="1" lang="en-IN" sz="2600" spc="-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c00000"/>
                </a:solidFill>
                <a:latin typeface="Times New Roman"/>
              </a:rPr>
              <a:t>diagram</a:t>
            </a:r>
            <a:r>
              <a:rPr b="1" lang="en-IN" sz="2600" spc="-1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consist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of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c00000"/>
                </a:solidFill>
                <a:latin typeface="Times New Roman"/>
              </a:rPr>
              <a:t>t</a:t>
            </a:r>
            <a:r>
              <a:rPr b="1" lang="en-IN" sz="2600" spc="-12" strike="noStrike">
                <a:solidFill>
                  <a:srgbClr val="ff0000"/>
                </a:solidFill>
                <a:latin typeface="Times New Roman"/>
              </a:rPr>
              <a:t>riggered</a:t>
            </a:r>
            <a:r>
              <a:rPr b="1" lang="en-IN" sz="2600" spc="-41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ff0000"/>
                </a:solidFill>
                <a:latin typeface="Times New Roman"/>
              </a:rPr>
              <a:t>states(driven</a:t>
            </a:r>
            <a:r>
              <a:rPr b="1" lang="en-IN" sz="2600" spc="-1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ff0000"/>
                </a:solidFill>
                <a:latin typeface="Times New Roman"/>
              </a:rPr>
              <a:t>by event)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48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6247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State</a:t>
            </a:r>
            <a:r>
              <a:rPr b="1" lang="en-IN" sz="32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chart-(Example)-Order</a:t>
            </a:r>
            <a:r>
              <a:rPr b="1" lang="en-IN" sz="32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object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9" name="object 4" descr=""/>
          <p:cNvPicPr/>
          <p:nvPr/>
        </p:nvPicPr>
        <p:blipFill>
          <a:blip r:embed="rId2"/>
          <a:stretch/>
        </p:blipFill>
        <p:spPr>
          <a:xfrm>
            <a:off x="1219320" y="1828800"/>
            <a:ext cx="7106040" cy="4905360"/>
          </a:xfrm>
          <a:prstGeom prst="rect">
            <a:avLst/>
          </a:prstGeom>
          <a:ln w="0">
            <a:noFill/>
          </a:ln>
        </p:spPr>
      </p:pic>
      <p:sp>
        <p:nvSpPr>
          <p:cNvPr id="2051" name="PlaceHolder 3"/>
          <p:cNvSpPr>
            <a:spLocks noGrp="1"/>
          </p:cNvSpPr>
          <p:nvPr>
            <p:ph type="sldNum" idx="32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19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53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62474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State</a:t>
            </a:r>
            <a:r>
              <a:rPr b="1" lang="en-IN" sz="32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chart-(Example)-Order</a:t>
            </a:r>
            <a:r>
              <a:rPr b="1" lang="en-IN" sz="32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object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4" name="object 4" descr=""/>
          <p:cNvPicPr/>
          <p:nvPr/>
        </p:nvPicPr>
        <p:blipFill>
          <a:blip r:embed="rId2"/>
          <a:stretch/>
        </p:blipFill>
        <p:spPr>
          <a:xfrm>
            <a:off x="928080" y="2971800"/>
            <a:ext cx="8629920" cy="1924560"/>
          </a:xfrm>
          <a:prstGeom prst="rect">
            <a:avLst/>
          </a:prstGeom>
          <a:ln w="0">
            <a:noFill/>
          </a:ln>
        </p:spPr>
      </p:pic>
      <p:sp>
        <p:nvSpPr>
          <p:cNvPr id="2056" name="PlaceHolder 3"/>
          <p:cNvSpPr>
            <a:spLocks noGrp="1"/>
          </p:cNvSpPr>
          <p:nvPr>
            <p:ph type="sldNum" idx="331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20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58" name="PlaceHolder 1"/>
          <p:cNvSpPr>
            <a:spLocks noGrp="1"/>
          </p:cNvSpPr>
          <p:nvPr>
            <p:ph type="title"/>
          </p:nvPr>
        </p:nvSpPr>
        <p:spPr>
          <a:xfrm>
            <a:off x="2468520" y="574200"/>
            <a:ext cx="5120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State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chart</a:t>
            </a:r>
            <a:r>
              <a:rPr b="1" lang="en-IN" sz="36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26" strike="noStrike">
                <a:solidFill>
                  <a:schemeClr val="dk1"/>
                </a:solidFill>
                <a:latin typeface="Times New Roman"/>
              </a:rPr>
              <a:t>diagram-ATM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9" name="object 4" descr=""/>
          <p:cNvPicPr/>
          <p:nvPr/>
        </p:nvPicPr>
        <p:blipFill>
          <a:blip r:embed="rId2"/>
          <a:stretch/>
        </p:blipFill>
        <p:spPr>
          <a:xfrm>
            <a:off x="780120" y="2057400"/>
            <a:ext cx="8820720" cy="3580920"/>
          </a:xfrm>
          <a:prstGeom prst="rect">
            <a:avLst/>
          </a:prstGeom>
          <a:ln w="0">
            <a:noFill/>
          </a:ln>
        </p:spPr>
      </p:pic>
      <p:sp>
        <p:nvSpPr>
          <p:cNvPr id="2061" name="PlaceHolder 3"/>
          <p:cNvSpPr>
            <a:spLocks noGrp="1"/>
          </p:cNvSpPr>
          <p:nvPr>
            <p:ph type="sldNum" idx="33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21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258200" y="1025280"/>
            <a:ext cx="75402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Fire</a:t>
            </a:r>
            <a:r>
              <a:rPr b="1" lang="en-IN" sz="33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Alarm </a:t>
            </a:r>
            <a:r>
              <a:rPr b="1" lang="en-IN" sz="3300" spc="-1" strike="noStrike">
                <a:solidFill>
                  <a:schemeClr val="dk1"/>
                </a:solidFill>
                <a:latin typeface="Times New Roman"/>
              </a:rPr>
              <a:t>system-Object</a:t>
            </a:r>
            <a:r>
              <a:rPr b="1" lang="en-IN" sz="33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oriented</a:t>
            </a:r>
            <a:r>
              <a:rPr b="1" lang="en-IN" sz="33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300" spc="-7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object 5"/>
          <p:cNvSpPr/>
          <p:nvPr/>
        </p:nvSpPr>
        <p:spPr>
          <a:xfrm>
            <a:off x="1092240" y="1644480"/>
            <a:ext cx="7487640" cy="47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12600">
              <a:lnSpc>
                <a:spcPct val="100000"/>
              </a:lnSpc>
              <a:spcBef>
                <a:spcPts val="700"/>
              </a:spcBef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detector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attributes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status,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location,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neighbors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operations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create,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sense_status,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get_location,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find_neighbors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alarm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attributes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location,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status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operations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2664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create,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ring_alarm,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get_location,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reset_alarm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sprinkler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1534680"/>
              </a:tabLst>
            </a:pP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attributes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location,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status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object 6"/>
          <p:cNvSpPr/>
          <p:nvPr/>
        </p:nvSpPr>
        <p:spPr>
          <a:xfrm>
            <a:off x="1092240" y="6444360"/>
            <a:ext cx="2607480" cy="8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725120"/>
              </a:tabLst>
            </a:pP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er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  sprinkler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63" name="PlaceHolder 1"/>
          <p:cNvSpPr>
            <a:spLocks noGrp="1"/>
          </p:cNvSpPr>
          <p:nvPr>
            <p:ph type="title"/>
          </p:nvPr>
        </p:nvSpPr>
        <p:spPr>
          <a:xfrm>
            <a:off x="3142080" y="3655440"/>
            <a:ext cx="3776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6000" spc="111" strike="noStrike">
                <a:solidFill>
                  <a:srgbClr val="0000cc"/>
                </a:solidFill>
                <a:latin typeface="Cambria"/>
              </a:rPr>
              <a:t>EXAMPLES</a:t>
            </a:r>
            <a:endParaRPr b="0" lang="en-IN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5" name="PlaceHolder 3"/>
          <p:cNvSpPr>
            <a:spLocks noGrp="1"/>
          </p:cNvSpPr>
          <p:nvPr>
            <p:ph type="sldNum" idx="33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22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67" name="PlaceHolder 1"/>
          <p:cNvSpPr>
            <a:spLocks noGrp="1"/>
          </p:cNvSpPr>
          <p:nvPr>
            <p:ph type="title"/>
          </p:nvPr>
        </p:nvSpPr>
        <p:spPr>
          <a:xfrm>
            <a:off x="2545920" y="574200"/>
            <a:ext cx="4962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CLASSdiagram-</a:t>
            </a:r>
            <a:r>
              <a:rPr b="1" lang="en-IN" sz="3600" spc="-60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Library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9" name="object 5" descr=""/>
          <p:cNvPicPr/>
          <p:nvPr/>
        </p:nvPicPr>
        <p:blipFill>
          <a:blip r:embed="rId2"/>
          <a:stretch/>
        </p:blipFill>
        <p:spPr>
          <a:xfrm>
            <a:off x="990720" y="1295280"/>
            <a:ext cx="5684040" cy="601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71" name="PlaceHolder 1"/>
          <p:cNvSpPr>
            <a:spLocks noGrp="1"/>
          </p:cNvSpPr>
          <p:nvPr>
            <p:ph type="title"/>
          </p:nvPr>
        </p:nvSpPr>
        <p:spPr>
          <a:xfrm>
            <a:off x="2387520" y="574200"/>
            <a:ext cx="52815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Library--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Use</a:t>
            </a:r>
            <a:r>
              <a:rPr b="1" lang="en-IN" sz="3600" spc="-26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case 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2" name="object 4" descr=""/>
          <p:cNvPicPr/>
          <p:nvPr/>
        </p:nvPicPr>
        <p:blipFill>
          <a:blip r:embed="rId2"/>
          <a:stretch/>
        </p:blipFill>
        <p:spPr>
          <a:xfrm>
            <a:off x="457200" y="1600200"/>
            <a:ext cx="8838720" cy="5019840"/>
          </a:xfrm>
          <a:prstGeom prst="rect">
            <a:avLst/>
          </a:prstGeom>
          <a:ln w="0">
            <a:noFill/>
          </a:ln>
        </p:spPr>
      </p:pic>
      <p:sp>
        <p:nvSpPr>
          <p:cNvPr id="2074" name="PlaceHolder 3"/>
          <p:cNvSpPr>
            <a:spLocks noGrp="1"/>
          </p:cNvSpPr>
          <p:nvPr>
            <p:ph type="sldNum" idx="337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24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76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7084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Book</a:t>
            </a:r>
            <a:r>
              <a:rPr b="1" lang="en-IN" sz="32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issue-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Library—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Sequence</a:t>
            </a:r>
            <a:r>
              <a:rPr b="1" lang="en-IN" sz="3200" spc="-52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7" name="object 4" descr=""/>
          <p:cNvPicPr/>
          <p:nvPr/>
        </p:nvPicPr>
        <p:blipFill>
          <a:blip r:embed="rId2"/>
          <a:stretch/>
        </p:blipFill>
        <p:spPr>
          <a:xfrm>
            <a:off x="1219320" y="1396080"/>
            <a:ext cx="8130240" cy="5461560"/>
          </a:xfrm>
          <a:prstGeom prst="rect">
            <a:avLst/>
          </a:prstGeom>
          <a:ln w="0">
            <a:noFill/>
          </a:ln>
        </p:spPr>
      </p:pic>
      <p:sp>
        <p:nvSpPr>
          <p:cNvPr id="2079" name="PlaceHolder 3"/>
          <p:cNvSpPr>
            <a:spLocks noGrp="1"/>
          </p:cNvSpPr>
          <p:nvPr>
            <p:ph type="sldNum" idx="33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25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81" name="PlaceHolder 1"/>
          <p:cNvSpPr>
            <a:spLocks noGrp="1"/>
          </p:cNvSpPr>
          <p:nvPr>
            <p:ph type="title"/>
          </p:nvPr>
        </p:nvSpPr>
        <p:spPr>
          <a:xfrm>
            <a:off x="2265840" y="605880"/>
            <a:ext cx="5524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Library-</a:t>
            </a:r>
            <a:r>
              <a:rPr b="1" lang="en-IN" sz="3200" spc="-7" strike="noStrike">
                <a:solidFill>
                  <a:srgbClr val="0000cc"/>
                </a:solidFill>
                <a:latin typeface="Times New Roman"/>
              </a:rPr>
              <a:t>Collaboration</a:t>
            </a:r>
            <a:r>
              <a:rPr b="1" lang="en-IN" sz="3200" spc="-46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82" name="object 4" descr=""/>
          <p:cNvPicPr/>
          <p:nvPr/>
        </p:nvPicPr>
        <p:blipFill>
          <a:blip r:embed="rId2"/>
          <a:stretch/>
        </p:blipFill>
        <p:spPr>
          <a:xfrm>
            <a:off x="685800" y="1676520"/>
            <a:ext cx="8640720" cy="4655520"/>
          </a:xfrm>
          <a:prstGeom prst="rect">
            <a:avLst/>
          </a:prstGeom>
          <a:ln w="0">
            <a:noFill/>
          </a:ln>
        </p:spPr>
      </p:pic>
      <p:sp>
        <p:nvSpPr>
          <p:cNvPr id="2084" name="PlaceHolder 3"/>
          <p:cNvSpPr>
            <a:spLocks noGrp="1"/>
          </p:cNvSpPr>
          <p:nvPr>
            <p:ph type="sldNum" idx="341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5" name="object 2"/>
          <p:cNvGrpSpPr/>
          <p:nvPr/>
        </p:nvGrpSpPr>
        <p:grpSpPr>
          <a:xfrm>
            <a:off x="3962520" y="504360"/>
            <a:ext cx="5638320" cy="3381480"/>
            <a:chOff x="3962520" y="504360"/>
            <a:chExt cx="5638320" cy="3381480"/>
          </a:xfrm>
        </p:grpSpPr>
        <p:pic>
          <p:nvPicPr>
            <p:cNvPr id="2086" name="object 3" descr=""/>
            <p:cNvPicPr/>
            <p:nvPr/>
          </p:nvPicPr>
          <p:blipFill>
            <a:blip r:embed="rId1"/>
            <a:stretch/>
          </p:blipFill>
          <p:spPr>
            <a:xfrm>
              <a:off x="8029800" y="504360"/>
              <a:ext cx="1571040" cy="80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7" name="object 4" descr=""/>
            <p:cNvPicPr/>
            <p:nvPr/>
          </p:nvPicPr>
          <p:blipFill>
            <a:blip r:embed="rId2"/>
            <a:stretch/>
          </p:blipFill>
          <p:spPr>
            <a:xfrm>
              <a:off x="3962520" y="914400"/>
              <a:ext cx="4753080" cy="2971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88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6507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7" strike="noStrike">
                <a:solidFill>
                  <a:schemeClr val="dk1"/>
                </a:solidFill>
                <a:latin typeface="Times New Roman"/>
              </a:rPr>
              <a:t>Li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b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rar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y</a:t>
            </a:r>
            <a:r>
              <a:rPr b="1" lang="en-IN" sz="3200" spc="-3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Iss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b</a:t>
            </a:r>
            <a:r>
              <a:rPr b="1" lang="en-IN" sz="3200" spc="4" strike="noStrike">
                <a:solidFill>
                  <a:schemeClr val="dk1"/>
                </a:solidFill>
                <a:latin typeface="Times New Roman"/>
              </a:rPr>
              <a:t>oo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k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3200" spc="-20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A</a:t>
            </a:r>
            <a:r>
              <a:rPr b="1" lang="en-IN" sz="3200" spc="4" strike="noStrike">
                <a:solidFill>
                  <a:srgbClr val="0000cc"/>
                </a:solidFill>
                <a:latin typeface="Times New Roman"/>
              </a:rPr>
              <a:t>c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t</a:t>
            </a:r>
            <a:r>
              <a:rPr b="1" lang="en-IN" sz="3200" spc="-7" strike="noStrike">
                <a:solidFill>
                  <a:srgbClr val="0000cc"/>
                </a:solidFill>
                <a:latin typeface="Times New Roman"/>
              </a:rPr>
              <a:t>i</a:t>
            </a:r>
            <a:r>
              <a:rPr b="1" lang="en-IN" sz="3200" spc="4" strike="noStrike">
                <a:solidFill>
                  <a:srgbClr val="0000cc"/>
                </a:solidFill>
                <a:latin typeface="Times New Roman"/>
              </a:rPr>
              <a:t>v</a:t>
            </a:r>
            <a:r>
              <a:rPr b="1" lang="en-IN" sz="3200" spc="-7" strike="noStrike">
                <a:solidFill>
                  <a:srgbClr val="0000cc"/>
                </a:solidFill>
                <a:latin typeface="Times New Roman"/>
              </a:rPr>
              <a:t>i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ty</a:t>
            </a:r>
            <a:r>
              <a:rPr b="1" lang="en-IN" sz="3200" spc="-41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200" spc="-12" strike="noStrike">
                <a:solidFill>
                  <a:srgbClr val="0000cc"/>
                </a:solidFill>
                <a:latin typeface="Times New Roman"/>
              </a:rPr>
              <a:t>d</a:t>
            </a:r>
            <a:r>
              <a:rPr b="1" lang="en-IN" sz="3200" spc="-7" strike="noStrike">
                <a:solidFill>
                  <a:srgbClr val="0000cc"/>
                </a:solidFill>
                <a:latin typeface="Times New Roman"/>
              </a:rPr>
              <a:t>i</a:t>
            </a:r>
            <a:r>
              <a:rPr b="1" lang="en-IN" sz="3200" spc="4" strike="noStrike">
                <a:solidFill>
                  <a:srgbClr val="0000cc"/>
                </a:solidFill>
                <a:latin typeface="Times New Roman"/>
              </a:rPr>
              <a:t>agra</a:t>
            </a:r>
            <a:r>
              <a:rPr b="1" lang="en-IN" sz="3200" spc="-1" strike="noStrike">
                <a:solidFill>
                  <a:srgbClr val="0000cc"/>
                </a:solidFill>
                <a:latin typeface="Times New Roman"/>
              </a:rPr>
              <a:t>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89" name="object 6" descr=""/>
          <p:cNvPicPr/>
          <p:nvPr/>
        </p:nvPicPr>
        <p:blipFill>
          <a:blip r:embed="rId3"/>
          <a:stretch/>
        </p:blipFill>
        <p:spPr>
          <a:xfrm>
            <a:off x="4248000" y="3886200"/>
            <a:ext cx="4286160" cy="3210840"/>
          </a:xfrm>
          <a:prstGeom prst="rect">
            <a:avLst/>
          </a:prstGeom>
          <a:ln w="0">
            <a:noFill/>
          </a:ln>
        </p:spPr>
      </p:pic>
      <p:sp>
        <p:nvSpPr>
          <p:cNvPr id="2091" name="object 8"/>
          <p:cNvSpPr/>
          <p:nvPr/>
        </p:nvSpPr>
        <p:spPr>
          <a:xfrm>
            <a:off x="8883000" y="6883560"/>
            <a:ext cx="18072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93" name="PlaceHolder 1"/>
          <p:cNvSpPr>
            <a:spLocks noGrp="1"/>
          </p:cNvSpPr>
          <p:nvPr>
            <p:ph type="title"/>
          </p:nvPr>
        </p:nvSpPr>
        <p:spPr>
          <a:xfrm>
            <a:off x="993240" y="574200"/>
            <a:ext cx="56365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Library-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State</a:t>
            </a:r>
            <a:r>
              <a:rPr b="1" lang="en-IN" sz="3600" spc="-15" strike="noStrike">
                <a:solidFill>
                  <a:srgbClr val="0000cc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cc"/>
                </a:solidFill>
                <a:latin typeface="Times New Roman"/>
              </a:rPr>
              <a:t>chart diagram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5" name="object 5" descr=""/>
          <p:cNvPicPr/>
          <p:nvPr/>
        </p:nvPicPr>
        <p:blipFill>
          <a:blip r:embed="rId2"/>
          <a:stretch/>
        </p:blipFill>
        <p:spPr>
          <a:xfrm>
            <a:off x="736200" y="2238840"/>
            <a:ext cx="7288920" cy="4009320"/>
          </a:xfrm>
          <a:prstGeom prst="rect">
            <a:avLst/>
          </a:prstGeom>
          <a:ln w="0">
            <a:noFill/>
          </a:ln>
        </p:spPr>
      </p:pic>
      <p:sp>
        <p:nvSpPr>
          <p:cNvPr id="2096" name="PlaceHolder 2"/>
          <p:cNvSpPr>
            <a:spLocks noGrp="1"/>
          </p:cNvSpPr>
          <p:nvPr>
            <p:ph type="sldNum" idx="34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28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098" name="PlaceHolder 1"/>
          <p:cNvSpPr>
            <a:spLocks noGrp="1"/>
          </p:cNvSpPr>
          <p:nvPr>
            <p:ph type="title"/>
          </p:nvPr>
        </p:nvSpPr>
        <p:spPr>
          <a:xfrm>
            <a:off x="993240" y="605880"/>
            <a:ext cx="59558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Railway</a:t>
            </a:r>
            <a:r>
              <a:rPr b="1" lang="en-IN" sz="32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System-Use</a:t>
            </a:r>
            <a:r>
              <a:rPr b="1" lang="en-IN" sz="3200" spc="-4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case</a:t>
            </a:r>
            <a:r>
              <a:rPr b="1" lang="en-IN" sz="3200" spc="-1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chemeClr val="dk1"/>
                </a:solidFill>
                <a:latin typeface="Times New Roman"/>
              </a:rPr>
              <a:t>diagram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9" name="object 4" descr=""/>
          <p:cNvPicPr/>
          <p:nvPr/>
        </p:nvPicPr>
        <p:blipFill>
          <a:blip r:embed="rId2"/>
          <a:stretch/>
        </p:blipFill>
        <p:spPr>
          <a:xfrm>
            <a:off x="1214640" y="958680"/>
            <a:ext cx="7630200" cy="5856480"/>
          </a:xfrm>
          <a:prstGeom prst="rect">
            <a:avLst/>
          </a:prstGeom>
          <a:ln w="0">
            <a:noFill/>
          </a:ln>
        </p:spPr>
      </p:pic>
      <p:sp>
        <p:nvSpPr>
          <p:cNvPr id="2101" name="PlaceHolder 2"/>
          <p:cNvSpPr>
            <a:spLocks noGrp="1"/>
          </p:cNvSpPr>
          <p:nvPr>
            <p:ph type="sldNum" idx="343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29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object 2" descr=""/>
          <p:cNvPicPr/>
          <p:nvPr/>
        </p:nvPicPr>
        <p:blipFill>
          <a:blip r:embed="rId1"/>
          <a:stretch/>
        </p:blipFill>
        <p:spPr>
          <a:xfrm>
            <a:off x="8029800" y="504360"/>
            <a:ext cx="1571040" cy="800640"/>
          </a:xfrm>
          <a:prstGeom prst="rect">
            <a:avLst/>
          </a:prstGeom>
          <a:ln w="0">
            <a:noFill/>
          </a:ln>
        </p:spPr>
      </p:pic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4042800" y="574200"/>
            <a:ext cx="1972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Re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f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3600" spc="-66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enc</a:t>
            </a:r>
            <a:r>
              <a:rPr b="1" lang="en-IN" sz="3600" spc="-1" strike="noStrike">
                <a:solidFill>
                  <a:schemeClr val="dk1"/>
                </a:solidFill>
                <a:latin typeface="Times New Roman"/>
              </a:rPr>
              <a:t>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4" name="object 4"/>
          <p:cNvSpPr/>
          <p:nvPr/>
        </p:nvSpPr>
        <p:spPr>
          <a:xfrm>
            <a:off x="993240" y="1697400"/>
            <a:ext cx="8071200" cy="8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256040"/>
                <a:tab algn="l" pos="2145600"/>
                <a:tab algn="l" pos="4349880"/>
                <a:tab algn="l" pos="4807080"/>
                <a:tab algn="l" pos="624852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aji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un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dam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ft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6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eer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,  4th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edition,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PHI,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4" strike="noStrike">
                <a:solidFill>
                  <a:srgbClr val="000000"/>
                </a:solidFill>
                <a:latin typeface="Times New Roman"/>
              </a:rPr>
              <a:t>2014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5" name="object 5"/>
          <p:cNvSpPr/>
          <p:nvPr/>
        </p:nvSpPr>
        <p:spPr>
          <a:xfrm>
            <a:off x="8883000" y="6883560"/>
            <a:ext cx="18072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-1" strike="noStrike">
                <a:solidFill>
                  <a:srgbClr val="898989"/>
                </a:solidFill>
                <a:latin typeface="Calibri"/>
              </a:rPr>
              <a:t>30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Num" idx="45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1CB69D87-C53B-444F-943B-99708B13D7DA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title"/>
          </p:nvPr>
        </p:nvSpPr>
        <p:spPr>
          <a:xfrm>
            <a:off x="993240" y="802800"/>
            <a:ext cx="1858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4400" spc="-7" strike="noStrike">
                <a:solidFill>
                  <a:schemeClr val="dk1"/>
                </a:solidFill>
                <a:latin typeface="Calibri"/>
              </a:rPr>
              <a:t>Analysis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object 3"/>
          <p:cNvSpPr/>
          <p:nvPr/>
        </p:nvSpPr>
        <p:spPr>
          <a:xfrm>
            <a:off x="993240" y="1546200"/>
            <a:ext cx="383868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600" spc="-7" strike="noStrike">
                <a:solidFill>
                  <a:srgbClr val="000000"/>
                </a:solidFill>
                <a:latin typeface="Calibri"/>
              </a:rPr>
              <a:t>Function</a:t>
            </a:r>
            <a:r>
              <a:rPr b="1" lang="en-IN" sz="2600" spc="-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Calibri"/>
              </a:rPr>
              <a:t>oriented</a:t>
            </a:r>
            <a:r>
              <a:rPr b="1" lang="en-IN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Calibri"/>
              </a:rPr>
              <a:t>approach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object 4"/>
          <p:cNvSpPr/>
          <p:nvPr/>
        </p:nvSpPr>
        <p:spPr>
          <a:xfrm>
            <a:off x="1450440" y="2617560"/>
            <a:ext cx="14234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centralised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functions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object 5"/>
          <p:cNvSpPr/>
          <p:nvPr/>
        </p:nvSpPr>
        <p:spPr>
          <a:xfrm>
            <a:off x="3096360" y="2617560"/>
            <a:ext cx="8211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774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a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cce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object 6"/>
          <p:cNvSpPr/>
          <p:nvPr/>
        </p:nvSpPr>
        <p:spPr>
          <a:xfrm>
            <a:off x="3965040" y="2617560"/>
            <a:ext cx="9108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r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eve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ral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and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object 7"/>
          <p:cNvSpPr/>
          <p:nvPr/>
        </p:nvSpPr>
        <p:spPr>
          <a:xfrm>
            <a:off x="1069200" y="2251800"/>
            <a:ext cx="79941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840" indent="-3808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  <a:tab algn="l" pos="983160"/>
                <a:tab algn="l" pos="1987560"/>
                <a:tab algn="l" pos="2736720"/>
                <a:tab algn="l" pos="3605400"/>
                <a:tab algn="l" pos="4200480"/>
                <a:tab algn="l" pos="4581360"/>
                <a:tab algn="l" pos="5464800"/>
                <a:tab algn="l" pos="650988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system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state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(data)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•</a:t>
            </a: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state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information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object 8"/>
          <p:cNvSpPr/>
          <p:nvPr/>
        </p:nvSpPr>
        <p:spPr>
          <a:xfrm>
            <a:off x="5181120" y="1548000"/>
            <a:ext cx="354924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600" spc="-7" strike="noStrike">
                <a:solidFill>
                  <a:srgbClr val="000000"/>
                </a:solidFill>
                <a:latin typeface="Calibri"/>
              </a:rPr>
              <a:t>Object</a:t>
            </a:r>
            <a:r>
              <a:rPr b="1" lang="en-IN" sz="26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Calibri"/>
              </a:rPr>
              <a:t>oriented</a:t>
            </a:r>
            <a:r>
              <a:rPr b="1" lang="en-IN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Calibri"/>
              </a:rPr>
              <a:t>approach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object 9"/>
          <p:cNvSpPr/>
          <p:nvPr/>
        </p:nvSpPr>
        <p:spPr>
          <a:xfrm>
            <a:off x="5257440" y="2617560"/>
            <a:ext cx="380664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12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(data)</a:t>
            </a:r>
            <a:r>
              <a:rPr b="0" lang="en-IN" sz="2400" spc="1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2400" spc="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distributed</a:t>
            </a:r>
            <a:r>
              <a:rPr b="1" lang="en-IN" sz="2400" spc="2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among </a:t>
            </a:r>
            <a:r>
              <a:rPr b="0" lang="en-IN" sz="2400" spc="-52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various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objects.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93840" indent="-3808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IN" sz="2400" spc="24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2400" spc="24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private</a:t>
            </a:r>
            <a:r>
              <a:rPr b="1" lang="en-IN" sz="2400" spc="24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2400" spc="24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different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object 10"/>
          <p:cNvSpPr/>
          <p:nvPr/>
        </p:nvSpPr>
        <p:spPr>
          <a:xfrm>
            <a:off x="1069200" y="3349080"/>
            <a:ext cx="38059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120">
              <a:lnSpc>
                <a:spcPct val="100000"/>
              </a:lnSpc>
              <a:spcBef>
                <a:spcPts val="99"/>
              </a:spcBef>
              <a:tabLst>
                <a:tab algn="l" pos="1103760"/>
                <a:tab algn="l" pos="1421640"/>
                <a:tab algn="l" pos="2320920"/>
                <a:tab algn="l" pos="2917080"/>
                <a:tab algn="l" pos="34812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modify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this central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data.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ata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1" lang="en-IN" sz="2400" spc="-15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1" lang="en-IN" sz="2400" spc="-12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al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easily</a:t>
            </a:r>
            <a:r>
              <a:rPr b="0" lang="en-IN" sz="2400" spc="-3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accessed.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93840" indent="-3808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2400" spc="20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basic</a:t>
            </a:r>
            <a:r>
              <a:rPr b="0" lang="en-IN" sz="2400" spc="2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unit</a:t>
            </a:r>
            <a:r>
              <a:rPr b="0" lang="en-IN" sz="2400" spc="20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of</a:t>
            </a:r>
            <a:r>
              <a:rPr b="0" lang="en-IN" sz="2400" spc="20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designing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object 11"/>
          <p:cNvSpPr/>
          <p:nvPr/>
        </p:nvSpPr>
        <p:spPr>
          <a:xfrm>
            <a:off x="5638320" y="3714840"/>
            <a:ext cx="34246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198080"/>
                <a:tab algn="l" pos="1952640"/>
                <a:tab algn="l" pos="309996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j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ec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2400" spc="-15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nn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be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object 12"/>
          <p:cNvSpPr/>
          <p:nvPr/>
        </p:nvSpPr>
        <p:spPr>
          <a:xfrm>
            <a:off x="5638320" y="4080600"/>
            <a:ext cx="34261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419120"/>
                <a:tab algn="l" pos="2017440"/>
                <a:tab algn="l" pos="27324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cce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ss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ther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objects.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object 13"/>
          <p:cNvSpPr/>
          <p:nvPr/>
        </p:nvSpPr>
        <p:spPr>
          <a:xfrm>
            <a:off x="1069200" y="4812120"/>
            <a:ext cx="432036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120">
              <a:lnSpc>
                <a:spcPct val="100000"/>
              </a:lnSpc>
              <a:spcBef>
                <a:spcPts val="99"/>
              </a:spcBef>
              <a:tabLst>
                <a:tab algn="l" pos="1117080"/>
                <a:tab algn="l" pos="1633680"/>
                <a:tab algn="l" pos="1998360"/>
                <a:tab algn="l" pos="2728440"/>
                <a:tab algn="l" pos="3327480"/>
                <a:tab algn="l" pos="42004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fun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ct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io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ri</a:t>
            </a:r>
            <a:r>
              <a:rPr b="0" lang="en-IN" sz="2400" spc="4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nt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ed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Arial MT"/>
              </a:rPr>
              <a:t>• 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program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functions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modules.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93840" indent="-3808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Functions</a:t>
            </a:r>
            <a:r>
              <a:rPr b="0" lang="en-IN" sz="2400" spc="-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appear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as</a:t>
            </a:r>
            <a:r>
              <a:rPr b="0" lang="en-IN" sz="2400" spc="-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verbs.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93840" indent="-3808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TOP</a:t>
            </a:r>
            <a:r>
              <a:rPr b="0" lang="en-IN" sz="2400" spc="-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DOWN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object 14"/>
          <p:cNvSpPr/>
          <p:nvPr/>
        </p:nvSpPr>
        <p:spPr>
          <a:xfrm>
            <a:off x="5638320" y="4812120"/>
            <a:ext cx="34246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2400" spc="20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basic</a:t>
            </a:r>
            <a:r>
              <a:rPr b="0" lang="en-IN" sz="2400" spc="20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unit</a:t>
            </a:r>
            <a:r>
              <a:rPr b="0" lang="en-IN" sz="2400" spc="208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of</a:t>
            </a:r>
            <a:r>
              <a:rPr b="0" lang="en-IN" sz="2400" spc="20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designing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object 15"/>
          <p:cNvSpPr/>
          <p:nvPr/>
        </p:nvSpPr>
        <p:spPr>
          <a:xfrm>
            <a:off x="5638320" y="5177880"/>
            <a:ext cx="34268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946800"/>
                <a:tab algn="l" pos="23500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object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oriented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object 16"/>
          <p:cNvSpPr/>
          <p:nvPr/>
        </p:nvSpPr>
        <p:spPr>
          <a:xfrm>
            <a:off x="5257440" y="5543640"/>
            <a:ext cx="351864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312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program</a:t>
            </a:r>
            <a:r>
              <a:rPr b="0" lang="en-IN" sz="2400" spc="-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2400" spc="-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objects.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93840" indent="-3808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Objects</a:t>
            </a:r>
            <a:r>
              <a:rPr b="0" lang="en-IN" sz="2400" spc="-5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appear</a:t>
            </a:r>
            <a:r>
              <a:rPr b="0" lang="en-IN" sz="24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as</a:t>
            </a:r>
            <a:r>
              <a:rPr b="0" lang="en-IN" sz="24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nouns.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93840" indent="-38088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393120"/>
                <a:tab algn="l" pos="393840"/>
              </a:tabLst>
            </a:pPr>
            <a:r>
              <a:rPr b="0" lang="en-IN" sz="2400" spc="-12" strike="noStrike">
                <a:solidFill>
                  <a:srgbClr val="000000"/>
                </a:solidFill>
                <a:latin typeface="Calibri"/>
              </a:rPr>
              <a:t>BOTTOM</a:t>
            </a:r>
            <a:r>
              <a:rPr b="0" lang="en-IN" sz="2400" spc="-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</a:rPr>
              <a:t>UP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518560" y="935280"/>
            <a:ext cx="5019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Reference</a:t>
            </a:r>
            <a:r>
              <a:rPr b="1" lang="en-IN" sz="4400" spc="-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Text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Book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ldNum" idx="46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96EBDD4B-D8FE-48C3-AA72-650EFA39C729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object 4"/>
          <p:cNvSpPr/>
          <p:nvPr/>
        </p:nvSpPr>
        <p:spPr>
          <a:xfrm>
            <a:off x="1019160" y="2152800"/>
            <a:ext cx="26445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176220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ji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object 5"/>
          <p:cNvSpPr/>
          <p:nvPr/>
        </p:nvSpPr>
        <p:spPr>
          <a:xfrm>
            <a:off x="4077720" y="2152800"/>
            <a:ext cx="498708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2729880"/>
                <a:tab algn="l" pos="350712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Fundamentals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object 6"/>
          <p:cNvSpPr/>
          <p:nvPr/>
        </p:nvSpPr>
        <p:spPr>
          <a:xfrm>
            <a:off x="1450440" y="2640600"/>
            <a:ext cx="594144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Engineering,</a:t>
            </a:r>
            <a:r>
              <a:rPr b="0" lang="en-IN" sz="3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4th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edition,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PHI,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2014.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object 2" descr=""/>
          <p:cNvPicPr/>
          <p:nvPr/>
        </p:nvPicPr>
        <p:blipFill>
          <a:blip r:embed="rId1"/>
          <a:stretch/>
        </p:blipFill>
        <p:spPr>
          <a:xfrm>
            <a:off x="7945920" y="457200"/>
            <a:ext cx="1645200" cy="54324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027600" y="2922480"/>
            <a:ext cx="4001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5100" spc="-7" strike="noStrike">
                <a:solidFill>
                  <a:srgbClr val="0000ff"/>
                </a:solidFill>
                <a:latin typeface="Times New Roman"/>
              </a:rPr>
              <a:t>THANK</a:t>
            </a:r>
            <a:r>
              <a:rPr b="1" lang="en-IN" sz="5100" spc="-80" strike="noStrike">
                <a:solidFill>
                  <a:srgbClr val="0000ff"/>
                </a:solidFill>
                <a:latin typeface="Times New Roman"/>
              </a:rPr>
              <a:t> </a:t>
            </a:r>
            <a:r>
              <a:rPr b="1" lang="en-IN" sz="5100" spc="-7" strike="noStrike">
                <a:solidFill>
                  <a:srgbClr val="0000ff"/>
                </a:solidFill>
                <a:latin typeface="Times New Roman"/>
              </a:rPr>
              <a:t>YOU</a:t>
            </a:r>
            <a:endParaRPr b="0" lang="en-IN" sz="5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object 2" descr=""/>
          <p:cNvPicPr/>
          <p:nvPr/>
        </p:nvPicPr>
        <p:blipFill>
          <a:blip r:embed="rId1"/>
          <a:stretch/>
        </p:blipFill>
        <p:spPr>
          <a:xfrm>
            <a:off x="7946280" y="457200"/>
            <a:ext cx="1644120" cy="539280"/>
          </a:xfrm>
          <a:prstGeom prst="rect">
            <a:avLst/>
          </a:prstGeom>
          <a:ln w="0">
            <a:noFill/>
          </a:ln>
        </p:spPr>
      </p:pic>
      <p:sp>
        <p:nvSpPr>
          <p:cNvPr id="284" name="object 3"/>
          <p:cNvSpPr/>
          <p:nvPr/>
        </p:nvSpPr>
        <p:spPr>
          <a:xfrm>
            <a:off x="913680" y="2308680"/>
            <a:ext cx="8184240" cy="16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612800" indent="-160092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IN" sz="3600" spc="-1" strike="noStrike">
                <a:solidFill>
                  <a:srgbClr val="0000ff"/>
                </a:solidFill>
                <a:latin typeface="Times New Roman"/>
              </a:rPr>
              <a:t>O</a:t>
            </a:r>
            <a:r>
              <a:rPr b="1" lang="en-IN" sz="3600" spc="-1" strike="noStrike">
                <a:solidFill>
                  <a:srgbClr val="00afef"/>
                </a:solidFill>
                <a:latin typeface="Times New Roman"/>
              </a:rPr>
              <a:t>BJECT</a:t>
            </a:r>
            <a:r>
              <a:rPr b="1" lang="en-IN" sz="3600" spc="-205" strike="noStrike">
                <a:solidFill>
                  <a:srgbClr val="00afef"/>
                </a:solidFill>
                <a:latin typeface="Times New Roman"/>
              </a:rPr>
              <a:t> </a:t>
            </a:r>
            <a:r>
              <a:rPr b="1" lang="en-IN" sz="3600" spc="-7" strike="noStrike">
                <a:solidFill>
                  <a:srgbClr val="0000ff"/>
                </a:solidFill>
                <a:latin typeface="Times New Roman"/>
              </a:rPr>
              <a:t>O</a:t>
            </a:r>
            <a:r>
              <a:rPr b="1" lang="en-IN" sz="3600" spc="-7" strike="noStrike">
                <a:solidFill>
                  <a:srgbClr val="00afef"/>
                </a:solidFill>
                <a:latin typeface="Times New Roman"/>
              </a:rPr>
              <a:t>RIENTED</a:t>
            </a:r>
            <a:r>
              <a:rPr b="1" lang="en-IN" sz="3600" spc="-131" strike="noStrike">
                <a:solidFill>
                  <a:srgbClr val="00afef"/>
                </a:solidFill>
                <a:latin typeface="Times New Roman"/>
              </a:rPr>
              <a:t> </a:t>
            </a:r>
            <a:r>
              <a:rPr b="1" lang="en-IN" sz="3600" spc="-12" strike="noStrike">
                <a:solidFill>
                  <a:srgbClr val="0000ff"/>
                </a:solidFill>
                <a:latin typeface="Times New Roman"/>
              </a:rPr>
              <a:t>P</a:t>
            </a:r>
            <a:r>
              <a:rPr b="1" lang="en-IN" sz="3600" spc="-12" strike="noStrike">
                <a:solidFill>
                  <a:srgbClr val="00afef"/>
                </a:solidFill>
                <a:latin typeface="Times New Roman"/>
              </a:rPr>
              <a:t>ROGRAMMING </a:t>
            </a:r>
            <a:r>
              <a:rPr b="1" lang="en-IN" sz="3600" spc="-885" strike="noStrike">
                <a:solidFill>
                  <a:srgbClr val="00afef"/>
                </a:solidFill>
                <a:latin typeface="Times New Roman"/>
              </a:rPr>
              <a:t> </a:t>
            </a:r>
            <a:r>
              <a:rPr b="1" lang="en-IN" sz="3600" spc="-1" strike="noStrike">
                <a:solidFill>
                  <a:srgbClr val="00afef"/>
                </a:solidFill>
                <a:latin typeface="Times New Roman"/>
              </a:rPr>
              <a:t>USING</a:t>
            </a:r>
            <a:r>
              <a:rPr b="1" lang="en-IN" sz="3600" spc="-126" strike="noStrike">
                <a:solidFill>
                  <a:srgbClr val="00afef"/>
                </a:solidFill>
                <a:latin typeface="Times New Roman"/>
              </a:rPr>
              <a:t> </a:t>
            </a:r>
            <a:r>
              <a:rPr b="1" lang="en-IN" sz="3600" spc="-256" strike="noStrike">
                <a:solidFill>
                  <a:srgbClr val="0000ff"/>
                </a:solidFill>
                <a:latin typeface="Times New Roman"/>
              </a:rPr>
              <a:t>JAVA</a:t>
            </a:r>
            <a:r>
              <a:rPr b="1" lang="en-IN" sz="3600" spc="-256" strike="noStrike">
                <a:solidFill>
                  <a:srgbClr val="0000ff"/>
                </a:solidFill>
                <a:latin typeface="Times New Roman"/>
              </a:rPr>
              <a:t>	</a:t>
            </a:r>
            <a:r>
              <a:rPr b="1" lang="en-IN" sz="3600" spc="-1" strike="noStrike">
                <a:solidFill>
                  <a:srgbClr val="001f5f"/>
                </a:solidFill>
                <a:latin typeface="Times New Roman"/>
              </a:rPr>
              <a:t>(CST</a:t>
            </a:r>
            <a:r>
              <a:rPr b="1" lang="en-IN" sz="3600" spc="-145" strike="noStrike">
                <a:solidFill>
                  <a:srgbClr val="001f5f"/>
                </a:solidFill>
                <a:latin typeface="Times New Roman"/>
              </a:rPr>
              <a:t> </a:t>
            </a:r>
            <a:r>
              <a:rPr b="1" lang="en-IN" sz="3600" spc="-32" strike="noStrike">
                <a:solidFill>
                  <a:srgbClr val="001f5f"/>
                </a:solidFill>
                <a:latin typeface="Times New Roman"/>
              </a:rPr>
              <a:t>205)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object 4"/>
          <p:cNvSpPr/>
          <p:nvPr/>
        </p:nvSpPr>
        <p:spPr>
          <a:xfrm>
            <a:off x="3074760" y="5194080"/>
            <a:ext cx="49197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i="1" lang="en-IN" sz="2400" spc="-26" strike="noStrike">
                <a:solidFill>
                  <a:srgbClr val="000000"/>
                </a:solidFill>
                <a:latin typeface="Times New Roman"/>
              </a:rPr>
              <a:t>Prepared</a:t>
            </a:r>
            <a:r>
              <a:rPr b="0" i="1" lang="en-IN" sz="24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i="1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Prof.Renetha</a:t>
            </a:r>
            <a:r>
              <a:rPr b="1" i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J.B.</a:t>
            </a:r>
            <a:r>
              <a:rPr b="1" i="1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5" strike="noStrike">
                <a:solidFill>
                  <a:srgbClr val="000000"/>
                </a:solidFill>
                <a:latin typeface="Times New Roman"/>
              </a:rPr>
              <a:t>LMCST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287" name="object 3"/>
          <p:cNvSpPr/>
          <p:nvPr/>
        </p:nvSpPr>
        <p:spPr>
          <a:xfrm>
            <a:off x="2939400" y="1887120"/>
            <a:ext cx="4149360" cy="21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4520" bIns="0" anchor="t">
            <a:spAutoFit/>
          </a:bodyPr>
          <a:p>
            <a:pPr marL="172080">
              <a:lnSpc>
                <a:spcPct val="100000"/>
              </a:lnSpc>
              <a:spcBef>
                <a:spcPts val="1295"/>
              </a:spcBef>
            </a:pPr>
            <a:r>
              <a:rPr b="0" lang="en-IN" sz="6000" spc="-7" strike="noStrike">
                <a:solidFill>
                  <a:srgbClr val="0000ff"/>
                </a:solidFill>
                <a:latin typeface="Times New Roman"/>
              </a:rPr>
              <a:t>MODULE</a:t>
            </a:r>
            <a:r>
              <a:rPr b="0" lang="en-IN" sz="6000" spc="-245" strike="noStrike">
                <a:solidFill>
                  <a:srgbClr val="0000ff"/>
                </a:solidFill>
                <a:latin typeface="Times New Roman"/>
              </a:rPr>
              <a:t> </a:t>
            </a:r>
            <a:r>
              <a:rPr b="0" lang="en-IN" sz="6000" spc="-1" strike="noStrike">
                <a:solidFill>
                  <a:srgbClr val="0000ff"/>
                </a:solidFill>
                <a:latin typeface="Times New Roman"/>
              </a:rPr>
              <a:t>1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99"/>
              </a:spcBef>
            </a:pPr>
            <a:r>
              <a:rPr b="1" lang="en-IN" sz="6000" spc="-21" strike="noStrike">
                <a:solidFill>
                  <a:srgbClr val="000000"/>
                </a:solidFill>
                <a:latin typeface="Times New Roman"/>
              </a:rPr>
              <a:t>Introduction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object 4"/>
          <p:cNvSpPr/>
          <p:nvPr/>
        </p:nvSpPr>
        <p:spPr>
          <a:xfrm>
            <a:off x="457200" y="3886200"/>
            <a:ext cx="9142200" cy="3427200"/>
          </a:xfrm>
          <a:custGeom>
            <a:avLst/>
            <a:gdLst>
              <a:gd name="textAreaLeft" fmla="*/ 0 w 9142200"/>
              <a:gd name="textAreaRight" fmla="*/ 9142560 w 9142200"/>
              <a:gd name="textAreaTop" fmla="*/ 0 h 3427200"/>
              <a:gd name="textAreaBottom" fmla="*/ 3427560 h 3427200"/>
            </a:gdLst>
            <a:ahLst/>
            <a:rect l="textAreaLeft" t="textAreaTop" r="textAreaRight" b="textAreaBottom"/>
            <a:pathLst>
              <a:path w="9142730" h="3427729">
                <a:moveTo>
                  <a:pt x="9142476" y="0"/>
                </a:moveTo>
                <a:lnTo>
                  <a:pt x="0" y="0"/>
                </a:lnTo>
                <a:lnTo>
                  <a:pt x="0" y="3427476"/>
                </a:lnTo>
                <a:lnTo>
                  <a:pt x="9142476" y="3427476"/>
                </a:lnTo>
                <a:lnTo>
                  <a:pt x="914247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object 5"/>
          <p:cNvSpPr/>
          <p:nvPr/>
        </p:nvSpPr>
        <p:spPr>
          <a:xfrm>
            <a:off x="1136160" y="4708800"/>
            <a:ext cx="7316280" cy="12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 indent="133920">
              <a:lnSpc>
                <a:spcPct val="100000"/>
              </a:lnSpc>
              <a:spcBef>
                <a:spcPts val="91"/>
              </a:spcBef>
              <a:tabLst>
                <a:tab algn="l" pos="0"/>
              </a:tabLst>
            </a:pP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Topic: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Modeling</a:t>
            </a:r>
            <a:r>
              <a:rPr b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1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Unified</a:t>
            </a:r>
            <a:r>
              <a:rPr b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Modeling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1" lang="en-IN" sz="2800" spc="-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(UML)-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6e2e9f"/>
                </a:solidFill>
                <a:latin typeface="Times New Roman"/>
              </a:rPr>
              <a:t>Basic object oriented </a:t>
            </a:r>
            <a:r>
              <a:rPr b="1" lang="en-IN" sz="2800" spc="-1" strike="noStrike">
                <a:solidFill>
                  <a:srgbClr val="6e2e9f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6e2e9f"/>
                </a:solidFill>
                <a:latin typeface="Times New Roman"/>
              </a:rPr>
              <a:t>concepts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864520" y="935280"/>
            <a:ext cx="4325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Module</a:t>
            </a:r>
            <a:r>
              <a:rPr b="1" lang="en-IN" sz="44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1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3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Topics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object 4"/>
          <p:cNvSpPr/>
          <p:nvPr/>
        </p:nvSpPr>
        <p:spPr>
          <a:xfrm>
            <a:off x="7456320" y="3466440"/>
            <a:ext cx="160812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ode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object 5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object 6"/>
          <p:cNvSpPr/>
          <p:nvPr/>
        </p:nvSpPr>
        <p:spPr>
          <a:xfrm>
            <a:off x="993240" y="2414880"/>
            <a:ext cx="6178320" cy="25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Approaches</a:t>
            </a:r>
            <a:r>
              <a:rPr b="1" lang="en-IN" sz="3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1" lang="en-IN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ct val="2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  <a:tab algn="l" pos="1749600"/>
                <a:tab algn="l" pos="3642480"/>
                <a:tab algn="l" pos="49244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ode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  Language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(UML)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17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946AA125-1023-4ED1-9B53-6635538F3830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object 7"/>
          <p:cNvSpPr/>
          <p:nvPr/>
        </p:nvSpPr>
        <p:spPr>
          <a:xfrm>
            <a:off x="993240" y="5493600"/>
            <a:ext cx="361836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r>
              <a:rPr b="0" lang="en-IN" sz="3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Java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254480" y="917280"/>
            <a:ext cx="1544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el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object 4"/>
          <p:cNvSpPr/>
          <p:nvPr/>
        </p:nvSpPr>
        <p:spPr>
          <a:xfrm>
            <a:off x="1126800" y="1482480"/>
            <a:ext cx="8039520" cy="51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  <a:tab algn="l" pos="1821240"/>
                <a:tab algn="l" pos="2197800"/>
                <a:tab algn="l" pos="3973320"/>
                <a:tab algn="l" pos="4469040"/>
                <a:tab algn="l" pos="5872320"/>
                <a:tab algn="l" pos="6663600"/>
                <a:tab algn="l" pos="7179480"/>
                <a:tab algn="l" pos="74962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constru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ew  aspects</a:t>
            </a:r>
            <a:r>
              <a:rPr b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problem</a:t>
            </a:r>
            <a:r>
              <a:rPr b="1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ignoring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rest.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ct val="100000"/>
              </a:lnSpc>
              <a:spcBef>
                <a:spcPts val="2305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model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problem</a:t>
            </a:r>
            <a:r>
              <a:rPr b="1" i="1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analysis</a:t>
            </a:r>
            <a:r>
              <a:rPr b="1" i="1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model.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model</a:t>
            </a:r>
            <a:r>
              <a:rPr b="0" lang="en-IN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solution</a:t>
            </a:r>
            <a:r>
              <a:rPr b="1" i="1" lang="en-IN" sz="28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(code)</a:t>
            </a:r>
            <a:r>
              <a:rPr b="0" lang="en-IN" sz="28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design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040">
              <a:lnSpc>
                <a:spcPct val="100000"/>
              </a:lnSpc>
              <a:spcBef>
                <a:spcPts val="1681"/>
              </a:spcBef>
              <a:tabLst>
                <a:tab algn="l" pos="419040"/>
                <a:tab algn="l" pos="419760"/>
              </a:tabLst>
            </a:pP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model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240" indent="-407160" algn="just">
              <a:lnSpc>
                <a:spcPct val="150000"/>
              </a:lnSpc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design model is usually obtained by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carrying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out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iterative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refinements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analysis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model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methodology.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2792880" y="951480"/>
            <a:ext cx="44370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Modelling</a:t>
            </a:r>
            <a:r>
              <a:rPr b="1" lang="en-IN" sz="4000" spc="-20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language: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object 4"/>
          <p:cNvSpPr/>
          <p:nvPr/>
        </p:nvSpPr>
        <p:spPr>
          <a:xfrm>
            <a:off x="1018800" y="1964520"/>
            <a:ext cx="8063640" cy="440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Modelling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language: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modelling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language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consists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1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notations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which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3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analysis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models</a:t>
            </a:r>
            <a:r>
              <a:rPr b="0" lang="en-IN" sz="3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documented.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model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documented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3200" spc="8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modelling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such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as</a:t>
            </a:r>
            <a:r>
              <a:rPr b="0" lang="en-IN" sz="3200" spc="8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Unified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Modelling</a:t>
            </a:r>
            <a:r>
              <a:rPr b="0" lang="en-IN" sz="3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(UML).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29400" y="600120"/>
            <a:ext cx="75992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75600" bIns="0" anchor="t">
            <a:noAutofit/>
          </a:bodyPr>
          <a:p>
            <a:pPr marL="2447280" indent="-186444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3900" spc="-7" strike="noStrike">
                <a:solidFill>
                  <a:schemeClr val="dk1"/>
                </a:solidFill>
                <a:latin typeface="Times New Roman"/>
              </a:rPr>
              <a:t>BASIC</a:t>
            </a:r>
            <a:r>
              <a:rPr b="1" lang="en-IN" sz="3900" spc="-17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900" spc="-35" strike="noStrike">
                <a:solidFill>
                  <a:schemeClr val="dk1"/>
                </a:solidFill>
                <a:latin typeface="Times New Roman"/>
              </a:rPr>
              <a:t>OBJECT-ORIENTED </a:t>
            </a:r>
            <a:r>
              <a:rPr b="1" lang="en-IN" sz="3900" spc="-96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900" spc="-12" strike="noStrike">
                <a:solidFill>
                  <a:schemeClr val="dk1"/>
                </a:solidFill>
                <a:latin typeface="Times New Roman"/>
              </a:rPr>
              <a:t>CONCEPTS</a:t>
            </a:r>
            <a:endParaRPr b="0" lang="en-IN" sz="39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4" name="object 4" descr=""/>
          <p:cNvPicPr/>
          <p:nvPr/>
        </p:nvPicPr>
        <p:blipFill>
          <a:blip r:embed="rId2"/>
          <a:stretch/>
        </p:blipFill>
        <p:spPr>
          <a:xfrm>
            <a:off x="922320" y="2406240"/>
            <a:ext cx="8532720" cy="4336200"/>
          </a:xfrm>
          <a:prstGeom prst="rect">
            <a:avLst/>
          </a:prstGeom>
          <a:ln w="0">
            <a:noFill/>
          </a:ln>
        </p:spPr>
      </p:pic>
      <p:sp>
        <p:nvSpPr>
          <p:cNvPr id="30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506600" y="713880"/>
            <a:ext cx="6921000" cy="13111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IN" sz="3200" spc="-46" strike="noStrike">
                <a:solidFill>
                  <a:schemeClr val="dk1"/>
                </a:solidFill>
                <a:latin typeface="Times New Roman"/>
              </a:rPr>
              <a:t>OBJECT-ORIENTATION</a:t>
            </a:r>
            <a:r>
              <a:rPr b="1" lang="en-IN" sz="3200" spc="-14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200" spc="-12" strike="noStrike">
                <a:solidFill>
                  <a:schemeClr val="dk1"/>
                </a:solidFill>
                <a:latin typeface="Times New Roman"/>
              </a:rPr>
              <a:t>CONCEPTS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object 4"/>
          <p:cNvSpPr/>
          <p:nvPr/>
        </p:nvSpPr>
        <p:spPr>
          <a:xfrm>
            <a:off x="1042920" y="2144160"/>
            <a:ext cx="5070600" cy="42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Object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Abstraction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Encapsulation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relationships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Inheritance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800" spc="-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link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Aggregation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composition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Dependency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Polymorphism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208760" y="950760"/>
            <a:ext cx="1632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Object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object 4"/>
          <p:cNvSpPr/>
          <p:nvPr/>
        </p:nvSpPr>
        <p:spPr>
          <a:xfrm>
            <a:off x="1192320" y="1959480"/>
            <a:ext cx="2642400" cy="8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19040" indent="-40716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  <a:tab algn="l" pos="1694880"/>
                <a:tab algn="l" pos="230184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object 5"/>
          <p:cNvSpPr/>
          <p:nvPr/>
        </p:nvSpPr>
        <p:spPr>
          <a:xfrm>
            <a:off x="4146120" y="1959480"/>
            <a:ext cx="506052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2493720"/>
                <a:tab algn="l" pos="402840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object-oriented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usually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6" name="object 6"/>
          <p:cNvGrpSpPr/>
          <p:nvPr/>
        </p:nvGrpSpPr>
        <p:grpSpPr>
          <a:xfrm>
            <a:off x="1388520" y="5248800"/>
            <a:ext cx="7801200" cy="1156680"/>
            <a:chOff x="1388520" y="5248800"/>
            <a:chExt cx="7801200" cy="1156680"/>
          </a:xfrm>
        </p:grpSpPr>
        <p:sp>
          <p:nvSpPr>
            <p:cNvPr id="317" name="object 7"/>
            <p:cNvSpPr/>
            <p:nvPr/>
          </p:nvSpPr>
          <p:spPr>
            <a:xfrm>
              <a:off x="1394280" y="5254920"/>
              <a:ext cx="7786080" cy="1141200"/>
            </a:xfrm>
            <a:custGeom>
              <a:avLst/>
              <a:gdLst>
                <a:gd name="textAreaLeft" fmla="*/ 0 w 7786080"/>
                <a:gd name="textAreaRight" fmla="*/ 7786440 w 7786080"/>
                <a:gd name="textAreaTop" fmla="*/ 0 h 1141200"/>
                <a:gd name="textAreaBottom" fmla="*/ 1141560 h 1141200"/>
              </a:gdLst>
              <a:ahLst/>
              <a:rect l="textAreaLeft" t="textAreaTop" r="textAreaRight" b="textAreaBottom"/>
              <a:pathLst>
                <a:path w="7786370" h="1141729">
                  <a:moveTo>
                    <a:pt x="7786116" y="0"/>
                  </a:moveTo>
                  <a:lnTo>
                    <a:pt x="0" y="0"/>
                  </a:lnTo>
                  <a:lnTo>
                    <a:pt x="0" y="1141476"/>
                  </a:lnTo>
                  <a:lnTo>
                    <a:pt x="7786116" y="1141476"/>
                  </a:lnTo>
                  <a:lnTo>
                    <a:pt x="7786116" y="0"/>
                  </a:lnTo>
                  <a:close/>
                </a:path>
              </a:pathLst>
            </a:custGeom>
            <a:solidFill>
              <a:srgbClr val="edeb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8" name="object 8"/>
            <p:cNvSpPr/>
            <p:nvPr/>
          </p:nvSpPr>
          <p:spPr>
            <a:xfrm>
              <a:off x="1388520" y="5248800"/>
              <a:ext cx="7801200" cy="1156680"/>
            </a:xfrm>
            <a:custGeom>
              <a:avLst/>
              <a:gdLst>
                <a:gd name="textAreaLeft" fmla="*/ 0 w 7801200"/>
                <a:gd name="textAreaRight" fmla="*/ 7801560 w 7801200"/>
                <a:gd name="textAreaTop" fmla="*/ 0 h 1156680"/>
                <a:gd name="textAreaBottom" fmla="*/ 1157040 h 1156680"/>
              </a:gdLst>
              <a:ahLst/>
              <a:rect l="textAreaLeft" t="textAreaTop" r="textAreaRight" b="textAreaBottom"/>
              <a:pathLst>
                <a:path w="7801609" h="1156970">
                  <a:moveTo>
                    <a:pt x="7801102" y="3048"/>
                  </a:moveTo>
                  <a:lnTo>
                    <a:pt x="7798054" y="0"/>
                  </a:lnTo>
                  <a:lnTo>
                    <a:pt x="7787386" y="0"/>
                  </a:lnTo>
                  <a:lnTo>
                    <a:pt x="7787386" y="13716"/>
                  </a:lnTo>
                  <a:lnTo>
                    <a:pt x="7787386" y="1142746"/>
                  </a:lnTo>
                  <a:lnTo>
                    <a:pt x="12179" y="1142746"/>
                  </a:lnTo>
                  <a:lnTo>
                    <a:pt x="12179" y="13716"/>
                  </a:lnTo>
                  <a:lnTo>
                    <a:pt x="7787386" y="13716"/>
                  </a:lnTo>
                  <a:lnTo>
                    <a:pt x="7787386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153414"/>
                  </a:lnTo>
                  <a:lnTo>
                    <a:pt x="3048" y="1156462"/>
                  </a:lnTo>
                  <a:lnTo>
                    <a:pt x="6096" y="1156462"/>
                  </a:lnTo>
                  <a:lnTo>
                    <a:pt x="12192" y="1156462"/>
                  </a:lnTo>
                  <a:lnTo>
                    <a:pt x="7787386" y="1156462"/>
                  </a:lnTo>
                  <a:lnTo>
                    <a:pt x="7793482" y="1156462"/>
                  </a:lnTo>
                  <a:lnTo>
                    <a:pt x="7798054" y="1156462"/>
                  </a:lnTo>
                  <a:lnTo>
                    <a:pt x="7801102" y="1153414"/>
                  </a:lnTo>
                  <a:lnTo>
                    <a:pt x="7801102" y="3048"/>
                  </a:lnTo>
                  <a:close/>
                </a:path>
              </a:pathLst>
            </a:custGeom>
            <a:solidFill>
              <a:srgbClr val="1f477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19" name="object 9"/>
          <p:cNvSpPr/>
          <p:nvPr/>
        </p:nvSpPr>
        <p:spPr>
          <a:xfrm>
            <a:off x="1400400" y="2387880"/>
            <a:ext cx="7775280" cy="38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11320">
              <a:lnSpc>
                <a:spcPct val="100000"/>
              </a:lnSpc>
              <a:spcBef>
                <a:spcPts val="96"/>
              </a:spcBef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represents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668520" indent="-407520">
              <a:lnSpc>
                <a:spcPts val="3353"/>
              </a:lnSpc>
              <a:buClr>
                <a:srgbClr val="000000"/>
              </a:buClr>
              <a:buFont typeface="Arial MT"/>
              <a:buChar char="–"/>
              <a:tabLst>
                <a:tab algn="l" pos="668520"/>
                <a:tab algn="l" pos="6692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tangible</a:t>
            </a:r>
            <a:r>
              <a:rPr b="0" i="1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real-world</a:t>
            </a:r>
            <a:r>
              <a:rPr b="1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entity</a:t>
            </a:r>
            <a:r>
              <a:rPr b="1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(can</a:t>
            </a:r>
            <a:r>
              <a:rPr b="0" i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i="1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touched)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1125720" indent="-407160">
              <a:lnSpc>
                <a:spcPts val="3379"/>
              </a:lnSpc>
              <a:spcBef>
                <a:spcPts val="91"/>
              </a:spcBef>
              <a:buClr>
                <a:srgbClr val="000000"/>
              </a:buClr>
              <a:buFont typeface="Arial MT"/>
              <a:buChar char="•"/>
              <a:tabLst>
                <a:tab algn="l" pos="1125720"/>
                <a:tab algn="l" pos="1126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E.g.student,</a:t>
            </a:r>
            <a:r>
              <a:rPr b="0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8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member,</a:t>
            </a:r>
            <a:r>
              <a:rPr b="0" lang="en-IN" sz="2800" spc="2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book,</a:t>
            </a:r>
            <a:r>
              <a:rPr b="0" lang="en-IN" sz="28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issue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register,</a:t>
            </a:r>
            <a:r>
              <a:rPr b="0" lang="en-IN" sz="28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755640" indent="-493920">
              <a:lnSpc>
                <a:spcPts val="3240"/>
              </a:lnSpc>
              <a:buClr>
                <a:srgbClr val="000000"/>
              </a:buClr>
              <a:buFont typeface="Arial MT"/>
              <a:buChar char="–"/>
              <a:tabLst>
                <a:tab algn="l" pos="754920"/>
                <a:tab algn="l" pos="75564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conceptual</a:t>
            </a:r>
            <a:r>
              <a:rPr b="0" i="1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real-world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entity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112572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algn="l" pos="1125720"/>
                <a:tab algn="l" pos="11264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E,g.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Loan,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Job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etc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542160">
              <a:lnSpc>
                <a:spcPct val="100000"/>
              </a:lnSpc>
              <a:spcBef>
                <a:spcPts val="2475"/>
              </a:spcBef>
              <a:tabLst>
                <a:tab algn="l" pos="1125720"/>
                <a:tab algn="l" pos="11264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Objects are</a:t>
            </a:r>
            <a:r>
              <a:rPr b="0" lang="en-IN" sz="32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real-world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entities</a:t>
            </a:r>
            <a:r>
              <a:rPr b="0" lang="en-IN" sz="3200" spc="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32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32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their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own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3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behavior.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object 11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2384280" y="950760"/>
            <a:ext cx="52624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Object-</a:t>
            </a:r>
            <a:r>
              <a:rPr b="1" lang="en-IN" sz="4400" spc="-15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Characteristics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object 4"/>
          <p:cNvSpPr/>
          <p:nvPr/>
        </p:nvSpPr>
        <p:spPr>
          <a:xfrm>
            <a:off x="1042920" y="1782720"/>
            <a:ext cx="8036280" cy="555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784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essentially</a:t>
            </a:r>
            <a:r>
              <a:rPr b="0" lang="en-IN" sz="2800" spc="-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consists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some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private</a:t>
            </a:r>
            <a:r>
              <a:rPr b="1" i="1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and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  <a:tab algn="l" pos="1276200"/>
                <a:tab algn="l" pos="1913400"/>
                <a:tab algn="l" pos="2452320"/>
                <a:tab algn="l" pos="4102200"/>
                <a:tab algn="l" pos="5449680"/>
                <a:tab algn="l" pos="5987520"/>
                <a:tab algn="l" pos="77115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functions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(termed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operations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960">
              <a:lnSpc>
                <a:spcPct val="100000"/>
              </a:lnSpc>
              <a:spcBef>
                <a:spcPts val="1304"/>
              </a:spcBef>
              <a:tabLst>
                <a:tab algn="l" pos="876960"/>
                <a:tab algn="l" pos="877680"/>
                <a:tab algn="l" pos="1276200"/>
                <a:tab algn="l" pos="1913400"/>
                <a:tab algn="l" pos="2452320"/>
                <a:tab algn="l" pos="4102200"/>
                <a:tab algn="l" pos="5449680"/>
                <a:tab algn="l" pos="5987520"/>
                <a:tab algn="l" pos="771156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operate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those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data.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hides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internal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  <a:tab algn="l" pos="1045800"/>
                <a:tab algn="l" pos="2104920"/>
                <a:tab algn="l" pos="2789640"/>
                <a:tab algn="l" pos="3888720"/>
                <a:tab algn="l" pos="4514760"/>
                <a:tab algn="l" pos="5693400"/>
                <a:tab algn="l" pos="6474960"/>
                <a:tab algn="l" pos="696456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access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private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another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>
              <a:lnSpc>
                <a:spcPct val="140000"/>
              </a:lnSpc>
              <a:spcBef>
                <a:spcPts val="6"/>
              </a:spcBef>
              <a:tabLst>
                <a:tab algn="l" pos="1459080"/>
                <a:tab algn="l" pos="1983240"/>
                <a:tab algn="l" pos="3417480"/>
                <a:tab algn="l" pos="4024080"/>
                <a:tab algn="l" pos="5398920"/>
                <a:tab algn="l" pos="6972480"/>
                <a:tab algn="l" pos="74980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je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ki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eth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supported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ha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 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3058200" y="950760"/>
            <a:ext cx="3920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Object-Example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object 4"/>
          <p:cNvSpPr/>
          <p:nvPr/>
        </p:nvSpPr>
        <p:spPr>
          <a:xfrm>
            <a:off x="1042920" y="1779480"/>
            <a:ext cx="7454520" cy="477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19760" indent="-407520">
              <a:lnSpc>
                <a:spcPts val="328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28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1" lang="en-IN" sz="2800" spc="-27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Automation</a:t>
            </a:r>
            <a:r>
              <a:rPr b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System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ts val="3280"/>
              </a:lnSpc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member,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book,</a:t>
            </a:r>
            <a:r>
              <a:rPr b="0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staff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ts val="3180"/>
              </a:lnSpc>
              <a:spcBef>
                <a:spcPts val="145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800" spc="-14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Member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object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ts val="2999"/>
              </a:lnSpc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private</a:t>
            </a:r>
            <a:r>
              <a:rPr b="0" lang="en-IN" sz="2800" spc="-1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data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407520">
              <a:lnSpc>
                <a:spcPts val="2999"/>
              </a:lnSpc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member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407520">
              <a:lnSpc>
                <a:spcPts val="2999"/>
              </a:lnSpc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membership</a:t>
            </a:r>
            <a:r>
              <a:rPr b="0" lang="en-IN" sz="2800" spc="-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number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407520">
              <a:lnSpc>
                <a:spcPts val="2999"/>
              </a:lnSpc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address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ts val="2999"/>
              </a:lnSpc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methods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407520">
              <a:lnSpc>
                <a:spcPts val="2999"/>
              </a:lnSpc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issue-book()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407520">
              <a:lnSpc>
                <a:spcPts val="3095"/>
              </a:lnSpc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find-books-outstanding()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407520">
              <a:lnSpc>
                <a:spcPts val="3274"/>
              </a:lnSpc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return-book()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208760" y="594000"/>
            <a:ext cx="1632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Object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4" name="object 4" descr=""/>
          <p:cNvPicPr/>
          <p:nvPr/>
        </p:nvPicPr>
        <p:blipFill>
          <a:blip r:embed="rId2"/>
          <a:stretch/>
        </p:blipFill>
        <p:spPr>
          <a:xfrm>
            <a:off x="1570680" y="1430280"/>
            <a:ext cx="5322600" cy="4551480"/>
          </a:xfrm>
          <a:prstGeom prst="rect">
            <a:avLst/>
          </a:prstGeom>
          <a:ln w="0">
            <a:noFill/>
          </a:ln>
        </p:spPr>
      </p:pic>
      <p:sp>
        <p:nvSpPr>
          <p:cNvPr id="335" name="object 5"/>
          <p:cNvSpPr/>
          <p:nvPr/>
        </p:nvSpPr>
        <p:spPr>
          <a:xfrm>
            <a:off x="1856880" y="6039000"/>
            <a:ext cx="6404760" cy="8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>
              <a:lnSpc>
                <a:spcPct val="100000"/>
              </a:lnSpc>
              <a:spcBef>
                <a:spcPts val="85"/>
              </a:spcBef>
              <a:tabLst>
                <a:tab algn="l" pos="2068200"/>
              </a:tabLst>
            </a:pPr>
            <a:r>
              <a:rPr b="0" lang="en-IN" sz="2700" spc="-7" strike="noStrike">
                <a:solidFill>
                  <a:srgbClr val="000000"/>
                </a:solidFill>
                <a:latin typeface="Times New Roman"/>
              </a:rPr>
              <a:t>Here</a:t>
            </a:r>
            <a:r>
              <a:rPr b="0" lang="en-IN" sz="27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700" spc="-12" strike="noStrike">
                <a:solidFill>
                  <a:srgbClr val="000000"/>
                </a:solidFill>
                <a:latin typeface="Times New Roman"/>
              </a:rPr>
              <a:t>m1</a:t>
            </a:r>
            <a:r>
              <a:rPr b="0" lang="en-IN" sz="2700" spc="-7" strike="noStrike">
                <a:solidFill>
                  <a:srgbClr val="000000"/>
                </a:solidFill>
                <a:latin typeface="Times New Roman"/>
              </a:rPr>
              <a:t> ,</a:t>
            </a:r>
            <a:r>
              <a:rPr b="0" lang="en-IN" sz="27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700" spc="-26" strike="noStrike">
                <a:solidFill>
                  <a:srgbClr val="000000"/>
                </a:solidFill>
                <a:latin typeface="Times New Roman"/>
              </a:rPr>
              <a:t>m2</a:t>
            </a:r>
            <a:r>
              <a:rPr b="0" lang="en-IN" sz="27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700" spc="-7" strike="noStrike">
                <a:solidFill>
                  <a:srgbClr val="000000"/>
                </a:solidFill>
                <a:latin typeface="Times New Roman"/>
              </a:rPr>
              <a:t>etc</a:t>
            </a:r>
            <a:r>
              <a:rPr b="0" lang="en-IN" sz="27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700" spc="-7" strike="noStrike">
                <a:solidFill>
                  <a:srgbClr val="000000"/>
                </a:solidFill>
                <a:latin typeface="Times New Roman"/>
              </a:rPr>
              <a:t>are methods</a:t>
            </a:r>
            <a:r>
              <a:rPr b="0" lang="en-IN" sz="27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700" spc="-1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lang="en-IN" sz="27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700" spc="-21" strike="noStrike">
                <a:solidFill>
                  <a:srgbClr val="000000"/>
                </a:solidFill>
                <a:latin typeface="Times New Roman"/>
              </a:rPr>
              <a:t>with </a:t>
            </a:r>
            <a:r>
              <a:rPr b="0" lang="en-IN" sz="2700" spc="-66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700" spc="-12" strike="noStrike">
                <a:solidFill>
                  <a:srgbClr val="000000"/>
                </a:solidFill>
                <a:latin typeface="Times New Roman"/>
              </a:rPr>
              <a:t>object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377960" y="950760"/>
            <a:ext cx="1296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ass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object 4"/>
          <p:cNvSpPr/>
          <p:nvPr/>
        </p:nvSpPr>
        <p:spPr>
          <a:xfrm>
            <a:off x="1018800" y="2034360"/>
            <a:ext cx="8042400" cy="45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9448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2319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2" strike="noStrike">
                <a:solidFill>
                  <a:srgbClr val="000000"/>
                </a:solidFill>
                <a:latin typeface="Times New Roman"/>
              </a:rPr>
              <a:t>group</a:t>
            </a:r>
            <a:r>
              <a:rPr b="1" lang="en-IN" sz="3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similar</a:t>
            </a:r>
            <a:r>
              <a:rPr b="1" lang="en-IN" sz="3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objects.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50000"/>
              </a:lnSpc>
              <a:spcBef>
                <a:spcPts val="29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32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2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c8201e"/>
                </a:solidFill>
                <a:latin typeface="Times New Roman"/>
              </a:rPr>
              <a:t>blueprint</a:t>
            </a:r>
            <a:r>
              <a:rPr b="0" lang="en-IN" sz="3200" spc="12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c8201e"/>
                </a:solidFill>
                <a:latin typeface="Times New Roman"/>
              </a:rPr>
              <a:t>or</a:t>
            </a:r>
            <a:r>
              <a:rPr b="0" lang="en-IN" sz="3200" spc="32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c8201e"/>
                </a:solidFill>
                <a:latin typeface="Times New Roman"/>
              </a:rPr>
              <a:t>prototype</a:t>
            </a:r>
            <a:r>
              <a:rPr b="0" lang="en-IN" sz="3200" spc="38" strike="noStrike">
                <a:solidFill>
                  <a:srgbClr val="c8201e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3200" spc="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which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3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created.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50000"/>
              </a:lnSpc>
              <a:spcBef>
                <a:spcPts val="1006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974160"/>
                <a:tab algn="l" pos="1999440"/>
                <a:tab algn="l" pos="2507760"/>
                <a:tab algn="l" pos="2923560"/>
                <a:tab algn="l" pos="5033160"/>
                <a:tab algn="l" pos="7075080"/>
                <a:tab algn="l" pos="765036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z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ri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an 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1389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an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instance</a:t>
            </a:r>
            <a:r>
              <a:rPr b="0" lang="en-IN" sz="3200" spc="-3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3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of</a:t>
            </a:r>
            <a:r>
              <a:rPr b="0" lang="en-IN" sz="3200" spc="-2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32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a</a:t>
            </a:r>
            <a:r>
              <a:rPr b="0" lang="en-IN" sz="32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32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class.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452760" y="950760"/>
            <a:ext cx="31320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(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.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object 4"/>
          <p:cNvSpPr/>
          <p:nvPr/>
        </p:nvSpPr>
        <p:spPr>
          <a:xfrm>
            <a:off x="992880" y="2144160"/>
            <a:ext cx="7975800" cy="33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69800" indent="-40752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800" spc="2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8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2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possess</a:t>
            </a:r>
            <a:r>
              <a:rPr b="0" lang="en-IN" sz="28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similar</a:t>
            </a:r>
            <a:r>
              <a:rPr b="0" lang="en-IN" sz="2800" spc="2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attributes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>
              <a:lnSpc>
                <a:spcPct val="100000"/>
              </a:lnSpc>
              <a:tabLst>
                <a:tab algn="l" pos="469440"/>
                <a:tab algn="l" pos="4705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(properties)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(behaviour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operation).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26"/>
              </a:spcBef>
              <a:tabLst>
                <a:tab algn="l" pos="469440"/>
                <a:tab algn="l" pos="470520"/>
              </a:tabLst>
            </a:pPr>
            <a:endParaRPr b="0" lang="en-IN" sz="41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tabLst>
                <a:tab algn="l" pos="469440"/>
                <a:tab algn="l" pos="4705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E.g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students(objects)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form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Student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tabLst>
                <a:tab algn="l" pos="469440"/>
                <a:tab algn="l" pos="4705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possesses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27000" indent="-407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927000"/>
                <a:tab algn="l" pos="92772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attributes(data)-</a:t>
            </a:r>
            <a:r>
              <a:rPr b="0" lang="en-IN" sz="28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Roll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number,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2700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927000"/>
                <a:tab algn="l" pos="92772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behaviour(methods)-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study(),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read(),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write()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10360" y="1270440"/>
            <a:ext cx="7520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Approaches</a:t>
            </a:r>
            <a:r>
              <a:rPr b="1" lang="en-IN" sz="44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to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1" lang="en-IN" sz="44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ldNum" idx="18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5253AD36-99B1-4B49-901A-6B4C3AB9342F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object 4"/>
          <p:cNvSpPr/>
          <p:nvPr/>
        </p:nvSpPr>
        <p:spPr>
          <a:xfrm>
            <a:off x="1297800" y="2832480"/>
            <a:ext cx="6853320" cy="27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Microsoft Sans Serif"/>
              </a:rPr>
              <a:t>√</a:t>
            </a:r>
            <a:r>
              <a:rPr b="0" lang="en-IN" sz="2800" spc="-35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Functional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Oriented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"/>
              </a:spcBef>
            </a:pPr>
            <a:endParaRPr b="0" lang="en-IN" sz="3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3855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Microsoft Sans Serif"/>
              </a:rPr>
              <a:t>√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Oriented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"/>
              </a:spcBef>
              <a:tabLst>
                <a:tab algn="l" pos="385560"/>
              </a:tabLst>
            </a:pPr>
            <a:endParaRPr b="0" lang="en-IN" sz="34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algn="l" pos="38556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Microsoft Sans Serif"/>
              </a:rPr>
              <a:t>√</a:t>
            </a:r>
            <a:r>
              <a:rPr b="0" lang="en-IN" sz="2800" spc="-3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Case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Study of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Automated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Fire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Alarm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System.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957480" y="950760"/>
            <a:ext cx="21308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x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object 11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object 4"/>
          <p:cNvSpPr/>
          <p:nvPr/>
        </p:nvSpPr>
        <p:spPr>
          <a:xfrm>
            <a:off x="1042920" y="1571400"/>
            <a:ext cx="7977240" cy="187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760" indent="-40752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SzPct val="108000"/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Set</a:t>
            </a:r>
            <a:r>
              <a:rPr b="0" lang="en-IN" sz="2600" spc="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6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2600" spc="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members(objects)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would</a:t>
            </a:r>
            <a:r>
              <a:rPr b="0" lang="en-IN" sz="2600" spc="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constitute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LibraryMember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108000"/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6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LibraryMember</a:t>
            </a:r>
            <a:r>
              <a:rPr b="0" lang="en-IN" sz="26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has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object 5"/>
          <p:cNvSpPr/>
          <p:nvPr/>
        </p:nvSpPr>
        <p:spPr>
          <a:xfrm>
            <a:off x="1500480" y="3601080"/>
            <a:ext cx="1505880" cy="8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4190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object 6"/>
          <p:cNvSpPr/>
          <p:nvPr/>
        </p:nvSpPr>
        <p:spPr>
          <a:xfrm>
            <a:off x="3350880" y="3624120"/>
            <a:ext cx="264060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1172160"/>
              </a:tabLst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membershi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object 7"/>
          <p:cNvSpPr/>
          <p:nvPr/>
        </p:nvSpPr>
        <p:spPr>
          <a:xfrm>
            <a:off x="6504480" y="3624120"/>
            <a:ext cx="102852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object 8"/>
          <p:cNvSpPr/>
          <p:nvPr/>
        </p:nvSpPr>
        <p:spPr>
          <a:xfrm>
            <a:off x="7957080" y="3624120"/>
            <a:ext cx="109944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mem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object 9"/>
          <p:cNvSpPr/>
          <p:nvPr/>
        </p:nvSpPr>
        <p:spPr>
          <a:xfrm>
            <a:off x="1500480" y="4051080"/>
            <a:ext cx="4934880" cy="18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0360" bIns="0" anchor="t">
            <a:spAutoFit/>
          </a:bodyPr>
          <a:p>
            <a:pPr marL="419040">
              <a:lnSpc>
                <a:spcPct val="100000"/>
              </a:lnSpc>
              <a:spcBef>
                <a:spcPts val="1420"/>
              </a:spcBef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address,</a:t>
            </a:r>
            <a:r>
              <a:rPr b="0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etc.------&gt;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attributes(data)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09"/>
              </a:spcBef>
              <a:tabLst>
                <a:tab algn="l" pos="4190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issue-book(),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return-book(),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333440">
              <a:lnSpc>
                <a:spcPct val="100000"/>
              </a:lnSpc>
              <a:spcBef>
                <a:spcPts val="2086"/>
              </a:spcBef>
              <a:tabLst>
                <a:tab algn="l" pos="41904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----&gt;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behaviour(methods)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425120" y="642960"/>
            <a:ext cx="1197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ADT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object 10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object 4"/>
          <p:cNvSpPr/>
          <p:nvPr/>
        </p:nvSpPr>
        <p:spPr>
          <a:xfrm>
            <a:off x="1188000" y="1450080"/>
            <a:ext cx="8008200" cy="26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 algn="just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An</a:t>
            </a:r>
            <a:r>
              <a:rPr b="0" lang="en-IN" sz="2600" spc="62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202020"/>
                </a:solidFill>
                <a:latin typeface="Times New Roman"/>
              </a:rPr>
              <a:t>Abstract</a:t>
            </a:r>
            <a:r>
              <a:rPr b="1" lang="en-IN" sz="2600" spc="1254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Data</a:t>
            </a:r>
            <a:r>
              <a:rPr b="1" lang="en-IN" sz="2600" spc="123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1" lang="en-IN" sz="2600" spc="-66" strike="noStrike">
                <a:solidFill>
                  <a:srgbClr val="202020"/>
                </a:solidFill>
                <a:latin typeface="Times New Roman"/>
              </a:rPr>
              <a:t>Type</a:t>
            </a:r>
            <a:r>
              <a:rPr b="1" lang="en-IN" sz="2600" spc="1104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is</a:t>
            </a:r>
            <a:r>
              <a:rPr b="0" lang="en-IN" sz="2600" spc="1254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</a:t>
            </a:r>
            <a:r>
              <a:rPr b="0" lang="en-IN" sz="2600" spc="64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type</a:t>
            </a:r>
            <a:r>
              <a:rPr b="1" lang="en-IN" sz="2600" spc="123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46" strike="noStrike">
                <a:solidFill>
                  <a:srgbClr val="202020"/>
                </a:solidFill>
                <a:latin typeface="Times New Roman"/>
              </a:rPr>
              <a:t>withassociated </a:t>
            </a:r>
            <a:r>
              <a:rPr b="0" lang="en-IN" sz="2600" spc="-63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656" strike="noStrike">
                <a:solidFill>
                  <a:srgbClr val="202020"/>
                </a:solidFill>
                <a:latin typeface="Times New Roman"/>
              </a:rPr>
              <a:t>o,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26" strike="noStrike">
                <a:solidFill>
                  <a:srgbClr val="202020"/>
                </a:solidFill>
                <a:latin typeface="Times New Roman"/>
              </a:rPr>
              <a:t>perations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but</a:t>
            </a:r>
            <a:r>
              <a:rPr b="0" lang="en-IN" sz="2600" spc="62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its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i="1" lang="en-IN" sz="2600" spc="-26" strike="noStrike">
                <a:solidFill>
                  <a:srgbClr val="202020"/>
                </a:solidFill>
                <a:latin typeface="Times New Roman"/>
              </a:rPr>
              <a:t>representation(inner </a:t>
            </a:r>
            <a:r>
              <a:rPr b="0" i="1" lang="en-IN" sz="2600" spc="-15" strike="noStrike">
                <a:solidFill>
                  <a:srgbClr val="202020"/>
                </a:solidFill>
                <a:latin typeface="Times New Roman"/>
              </a:rPr>
              <a:t>details)</a:t>
            </a:r>
            <a:r>
              <a:rPr b="0" i="1" lang="en-IN" sz="2600" spc="62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i="1" lang="en-IN" sz="2600" spc="-32" strike="noStrike">
                <a:solidFill>
                  <a:srgbClr val="202020"/>
                </a:solidFill>
                <a:latin typeface="Times New Roman"/>
              </a:rPr>
              <a:t>is </a:t>
            </a:r>
            <a:r>
              <a:rPr b="0" i="1" lang="en-IN" sz="2600" spc="-2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202020"/>
                </a:solidFill>
                <a:latin typeface="Times New Roman"/>
              </a:rPr>
              <a:t>hidden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07520" algn="just">
              <a:lnSpc>
                <a:spcPct val="100000"/>
              </a:lnSpc>
              <a:spcBef>
                <a:spcPts val="785"/>
              </a:spcBef>
              <a:buClr>
                <a:srgbClr val="202020"/>
              </a:buClr>
              <a:buSzPct val="108000"/>
              <a:buFont typeface="Symbol"/>
              <a:buChar char=""/>
              <a:tabLst>
                <a:tab algn="l" pos="444600"/>
              </a:tabLst>
            </a:pP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ADT</a:t>
            </a:r>
            <a:r>
              <a:rPr b="0" lang="en-IN" sz="2600" spc="-13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is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based</a:t>
            </a:r>
            <a:r>
              <a:rPr b="0" lang="en-IN" sz="2600" spc="-4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on</a:t>
            </a:r>
            <a:r>
              <a:rPr b="0" lang="en-IN" sz="2600" spc="-2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three</a:t>
            </a:r>
            <a:r>
              <a:rPr b="0" lang="en-IN" sz="2600" spc="-5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concepts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01080" indent="-407160" algn="just">
              <a:lnSpc>
                <a:spcPts val="3600"/>
              </a:lnSpc>
              <a:spcBef>
                <a:spcPts val="6"/>
              </a:spcBef>
              <a:tabLst>
                <a:tab algn="l" pos="0"/>
              </a:tabLst>
            </a:pPr>
            <a:r>
              <a:rPr b="0" lang="en-IN" sz="2800" spc="4" strike="noStrike">
                <a:solidFill>
                  <a:srgbClr val="202020"/>
                </a:solidFill>
                <a:latin typeface="Times New Roman"/>
              </a:rPr>
              <a:t>–</a:t>
            </a:r>
            <a:r>
              <a:rPr b="0" lang="en-IN" sz="2800" spc="9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202020"/>
                </a:solidFill>
                <a:latin typeface="Times New Roman"/>
              </a:rPr>
              <a:t>Abstract data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- data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hidden from outside.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It can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be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only</a:t>
            </a:r>
            <a:r>
              <a:rPr b="0" lang="en-IN" sz="2600" spc="-6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accessed</a:t>
            </a:r>
            <a:r>
              <a:rPr b="0" lang="en-IN" sz="2600" spc="-3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through</a:t>
            </a:r>
            <a:r>
              <a:rPr b="0" lang="en-IN" sz="2600" spc="-7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its</a:t>
            </a:r>
            <a:r>
              <a:rPr b="0" lang="en-IN" sz="2600" spc="1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methods.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object 5"/>
          <p:cNvSpPr/>
          <p:nvPr/>
        </p:nvSpPr>
        <p:spPr>
          <a:xfrm>
            <a:off x="1669680" y="4060440"/>
            <a:ext cx="1103760" cy="8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419040"/>
              </a:tabLst>
            </a:pPr>
            <a:r>
              <a:rPr b="0" lang="en-IN" sz="2800" spc="-1" strike="noStrike">
                <a:solidFill>
                  <a:srgbClr val="20202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202020"/>
                </a:solidFill>
                <a:latin typeface="Arial MT"/>
              </a:rPr>
              <a:t>	</a:t>
            </a:r>
            <a:r>
              <a:rPr b="1" lang="en-IN" sz="2600" spc="-26" strike="noStrike">
                <a:solidFill>
                  <a:srgbClr val="202020"/>
                </a:solidFill>
                <a:latin typeface="Times New Roman"/>
              </a:rPr>
              <a:t>D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a</a:t>
            </a:r>
            <a:r>
              <a:rPr b="1" lang="en-IN" sz="2600" spc="-32" strike="noStrike">
                <a:solidFill>
                  <a:srgbClr val="202020"/>
                </a:solidFill>
                <a:latin typeface="Times New Roman"/>
              </a:rPr>
              <a:t>t</a:t>
            </a:r>
            <a:r>
              <a:rPr b="1" lang="en-IN" sz="2600" spc="-1" strike="noStrike">
                <a:solidFill>
                  <a:srgbClr val="202020"/>
                </a:solidFill>
                <a:latin typeface="Times New Roman"/>
              </a:rPr>
              <a:t>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object 6"/>
          <p:cNvSpPr/>
          <p:nvPr/>
        </p:nvSpPr>
        <p:spPr>
          <a:xfrm>
            <a:off x="2987640" y="4086360"/>
            <a:ext cx="42051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tabLst>
                <a:tab algn="l" pos="4045680"/>
              </a:tabLst>
            </a:pP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str</a:t>
            </a:r>
            <a:r>
              <a:rPr b="1" lang="en-IN" sz="2600" spc="-12" strike="noStrike">
                <a:solidFill>
                  <a:srgbClr val="202020"/>
                </a:solidFill>
                <a:latin typeface="Times New Roman"/>
              </a:rPr>
              <a:t>u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ct</a:t>
            </a:r>
            <a:r>
              <a:rPr b="1" lang="en-IN" sz="2600" spc="-12" strike="noStrike">
                <a:solidFill>
                  <a:srgbClr val="202020"/>
                </a:solidFill>
                <a:latin typeface="Times New Roman"/>
              </a:rPr>
              <a:t>u</a:t>
            </a:r>
            <a:r>
              <a:rPr b="1" lang="en-IN" sz="2600" spc="-66" strike="noStrike">
                <a:solidFill>
                  <a:srgbClr val="202020"/>
                </a:solidFill>
                <a:latin typeface="Times New Roman"/>
              </a:rPr>
              <a:t>r</a:t>
            </a:r>
            <a:r>
              <a:rPr b="1" lang="en-IN" sz="2600" spc="-15" strike="noStrike">
                <a:solidFill>
                  <a:srgbClr val="202020"/>
                </a:solidFill>
                <a:latin typeface="Times New Roman"/>
              </a:rPr>
              <a:t>e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-c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str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u</a:t>
            </a:r>
            <a:r>
              <a:rPr b="0" lang="en-IN" sz="2600" spc="-26" strike="noStrike">
                <a:solidFill>
                  <a:srgbClr val="202020"/>
                </a:solidFill>
                <a:latin typeface="Times New Roman"/>
              </a:rPr>
              <a:t>c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te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d</a:t>
            </a:r>
            <a:r>
              <a:rPr b="0" lang="en-IN" sz="2600" spc="-4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202020"/>
                </a:solidFill>
                <a:latin typeface="Times New Roman"/>
              </a:rPr>
              <a:t>fr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object 7"/>
          <p:cNvSpPr/>
          <p:nvPr/>
        </p:nvSpPr>
        <p:spPr>
          <a:xfrm>
            <a:off x="7398720" y="4086360"/>
            <a:ext cx="16671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collection</a:t>
            </a:r>
            <a:r>
              <a:rPr b="0" lang="en-IN" sz="2600" spc="-9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of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object 8"/>
          <p:cNvSpPr/>
          <p:nvPr/>
        </p:nvSpPr>
        <p:spPr>
          <a:xfrm>
            <a:off x="1669680" y="4484160"/>
            <a:ext cx="7495200" cy="22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19040">
              <a:lnSpc>
                <a:spcPct val="100000"/>
              </a:lnSpc>
              <a:spcBef>
                <a:spcPts val="105"/>
              </a:spcBef>
              <a:tabLst>
                <a:tab algn="l" pos="4493160"/>
              </a:tabLst>
            </a:pP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primitive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data</a:t>
            </a:r>
            <a:r>
              <a:rPr b="0" lang="en-IN" sz="2600" spc="-6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items.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ts val="3600"/>
              </a:lnSpc>
              <a:tabLst>
                <a:tab algn="l" pos="0"/>
              </a:tabLst>
            </a:pPr>
            <a:r>
              <a:rPr b="0" lang="en-IN" sz="2800" spc="-1" strike="noStrike">
                <a:solidFill>
                  <a:srgbClr val="202020"/>
                </a:solidFill>
                <a:latin typeface="Times New Roman"/>
              </a:rPr>
              <a:t>–</a:t>
            </a:r>
            <a:r>
              <a:rPr b="0" lang="en-IN" sz="2800" spc="-1" strike="noStrike">
                <a:solidFill>
                  <a:srgbClr val="202020"/>
                </a:solidFill>
                <a:latin typeface="Times New Roman"/>
              </a:rPr>
              <a:t>	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Data</a:t>
            </a:r>
            <a:r>
              <a:rPr b="1" lang="en-IN" sz="2600" spc="-21" strike="noStrike">
                <a:solidFill>
                  <a:srgbClr val="20202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202020"/>
                </a:solidFill>
                <a:latin typeface="Times New Roman"/>
              </a:rPr>
              <a:t>type-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In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programming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language </a:t>
            </a:r>
            <a:r>
              <a:rPr b="0" lang="en-IN" sz="2600" spc="-35" strike="noStrike">
                <a:solidFill>
                  <a:srgbClr val="202020"/>
                </a:solidFill>
                <a:latin typeface="Times New Roman"/>
              </a:rPr>
              <a:t>theory,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data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type</a:t>
            </a:r>
            <a:r>
              <a:rPr b="0" lang="en-IN" sz="2600" spc="-4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identifies</a:t>
            </a:r>
            <a:r>
              <a:rPr b="0" lang="en-IN" sz="2600" spc="-2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</a:t>
            </a:r>
            <a:r>
              <a:rPr b="0" lang="en-IN" sz="2600" spc="-3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group</a:t>
            </a:r>
            <a:r>
              <a:rPr b="0" lang="en-IN" sz="2600" spc="-60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of</a:t>
            </a:r>
            <a:r>
              <a:rPr b="0" lang="en-IN" sz="2600" spc="-5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variables</a:t>
            </a:r>
            <a:r>
              <a:rPr b="0" lang="en-IN" sz="2600" spc="-3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having</a:t>
            </a:r>
            <a:r>
              <a:rPr b="0" lang="en-IN" sz="2600" spc="-6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</a:t>
            </a:r>
            <a:r>
              <a:rPr b="0" lang="en-IN" sz="2600" spc="-3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particular </a:t>
            </a:r>
            <a:r>
              <a:rPr b="0" lang="en-IN" sz="2600" spc="-63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behavious, </a:t>
            </a:r>
            <a:r>
              <a:rPr b="0" lang="en-IN" sz="2600" spc="-7" strike="noStrike">
                <a:solidFill>
                  <a:srgbClr val="202020"/>
                </a:solidFill>
                <a:latin typeface="Times New Roman"/>
              </a:rPr>
              <a:t>and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can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be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used to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instantiate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a </a:t>
            </a:r>
            <a:r>
              <a:rPr b="0" lang="en-IN" sz="2600" spc="-15" strike="noStrike">
                <a:solidFill>
                  <a:srgbClr val="202020"/>
                </a:solidFill>
                <a:latin typeface="Times New Roman"/>
              </a:rPr>
              <a:t>variable. </a:t>
            </a:r>
            <a:r>
              <a:rPr b="0" lang="en-IN" sz="2600" spc="-1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202020"/>
                </a:solidFill>
                <a:latin typeface="Times New Roman"/>
              </a:rPr>
              <a:t>E.g.int</a:t>
            </a:r>
            <a:r>
              <a:rPr b="0" lang="en-IN" sz="2600" spc="-5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202020"/>
                </a:solidFill>
                <a:latin typeface="Times New Roman"/>
              </a:rPr>
              <a:t>c;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3693600" y="950760"/>
            <a:ext cx="2649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ss-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ADT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object 4"/>
          <p:cNvSpPr/>
          <p:nvPr/>
        </p:nvSpPr>
        <p:spPr>
          <a:xfrm>
            <a:off x="992880" y="2065680"/>
            <a:ext cx="6249240" cy="199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200" bIns="0" anchor="t">
            <a:spAutoFit/>
          </a:bodyPr>
          <a:p>
            <a:pPr marL="12600">
              <a:lnSpc>
                <a:spcPct val="100000"/>
              </a:lnSpc>
              <a:spcBef>
                <a:spcPts val="694"/>
              </a:spcBef>
            </a:pP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Class</a:t>
            </a:r>
            <a:r>
              <a:rPr b="0" lang="en-IN" sz="3000" spc="-4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202020"/>
                </a:solidFill>
                <a:latin typeface="Times New Roman"/>
              </a:rPr>
              <a:t>i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s</a:t>
            </a:r>
            <a:r>
              <a:rPr b="0" lang="en-IN" sz="3000" spc="-2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202020"/>
                </a:solidFill>
                <a:latin typeface="Times New Roman"/>
              </a:rPr>
              <a:t>an</a:t>
            </a:r>
            <a:r>
              <a:rPr b="0" lang="en-IN" sz="3000" spc="-19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26" strike="noStrike">
                <a:solidFill>
                  <a:srgbClr val="202020"/>
                </a:solidFill>
                <a:latin typeface="Times New Roman"/>
              </a:rPr>
              <a:t>ADT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469800" indent="-419760">
              <a:lnSpc>
                <a:spcPct val="100000"/>
              </a:lnSpc>
              <a:spcBef>
                <a:spcPts val="601"/>
              </a:spcBef>
              <a:buClr>
                <a:srgbClr val="20202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it</a:t>
            </a:r>
            <a:r>
              <a:rPr b="0" lang="en-IN" sz="3000" spc="-1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has</a:t>
            </a:r>
            <a:r>
              <a:rPr b="0" lang="en-IN" sz="3000" spc="-3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abstract</a:t>
            </a:r>
            <a:r>
              <a:rPr b="0" lang="en-IN" sz="3000" spc="24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21" strike="noStrike">
                <a:solidFill>
                  <a:srgbClr val="202020"/>
                </a:solidFill>
                <a:latin typeface="Times New Roman"/>
              </a:rPr>
              <a:t>data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469800" indent="-419760">
              <a:lnSpc>
                <a:spcPct val="100000"/>
              </a:lnSpc>
              <a:spcBef>
                <a:spcPts val="6"/>
              </a:spcBef>
              <a:buClr>
                <a:srgbClr val="20202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it</a:t>
            </a:r>
            <a:r>
              <a:rPr b="0" lang="en-IN" sz="3000" spc="-26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has</a:t>
            </a:r>
            <a:r>
              <a:rPr b="0" lang="en-IN" sz="3000" spc="-3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202020"/>
                </a:solidFill>
                <a:latin typeface="Times New Roman"/>
              </a:rPr>
              <a:t>structure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marL="469800" indent="-419760">
              <a:lnSpc>
                <a:spcPct val="100000"/>
              </a:lnSpc>
              <a:buClr>
                <a:srgbClr val="20202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3000" spc="-1" strike="noStrike">
                <a:solidFill>
                  <a:srgbClr val="202020"/>
                </a:solidFill>
                <a:latin typeface="Times New Roman"/>
              </a:rPr>
              <a:t>we</a:t>
            </a:r>
            <a:r>
              <a:rPr b="0" lang="en-IN" sz="3000" spc="-75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202020"/>
                </a:solidFill>
                <a:latin typeface="Times New Roman"/>
              </a:rPr>
              <a:t>can</a:t>
            </a:r>
            <a:r>
              <a:rPr b="0" lang="en-IN" sz="3000" spc="-2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instantiate</a:t>
            </a:r>
            <a:r>
              <a:rPr b="0" lang="en-IN" sz="3000" spc="5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202020"/>
                </a:solidFill>
                <a:latin typeface="Times New Roman"/>
              </a:rPr>
              <a:t>a</a:t>
            </a:r>
            <a:r>
              <a:rPr b="0" lang="en-IN" sz="3000" spc="-32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class</a:t>
            </a:r>
            <a:r>
              <a:rPr b="0" lang="en-IN" sz="3000" spc="-21" strike="noStrike">
                <a:solidFill>
                  <a:srgbClr val="20202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202020"/>
                </a:solidFill>
                <a:latin typeface="Times New Roman"/>
              </a:rPr>
              <a:t>into </a:t>
            </a:r>
            <a:r>
              <a:rPr b="0" lang="en-IN" sz="3000" spc="-15" strike="noStrike">
                <a:solidFill>
                  <a:srgbClr val="202020"/>
                </a:solidFill>
                <a:latin typeface="Times New Roman"/>
              </a:rPr>
              <a:t>objects.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2981880" y="950760"/>
            <a:ext cx="40802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4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and</a:t>
            </a:r>
            <a:r>
              <a:rPr b="1" lang="en-IN" sz="44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Object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object 4"/>
          <p:cNvSpPr/>
          <p:nvPr/>
        </p:nvSpPr>
        <p:spPr>
          <a:xfrm>
            <a:off x="1018800" y="2063520"/>
            <a:ext cx="571896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just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9900ff"/>
                </a:solidFill>
                <a:latin typeface="Times New Roman"/>
              </a:rPr>
              <a:t>logical</a:t>
            </a:r>
            <a:r>
              <a:rPr b="1" lang="en-IN" sz="3200" spc="-55" strike="noStrike">
                <a:solidFill>
                  <a:srgbClr val="9900ff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definition.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object 5"/>
          <p:cNvSpPr/>
          <p:nvPr/>
        </p:nvSpPr>
        <p:spPr>
          <a:xfrm>
            <a:off x="1018800" y="3755520"/>
            <a:ext cx="6875280" cy="23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2113920"/>
              </a:tabLst>
            </a:pP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32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14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Let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Sam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student.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Sam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instance/object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Student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901080">
              <a:lnSpc>
                <a:spcPct val="100000"/>
              </a:lnSpc>
              <a:spcBef>
                <a:spcPts val="584"/>
              </a:spcBef>
              <a:tabLst>
                <a:tab algn="l" pos="901080"/>
                <a:tab algn="l" pos="90180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1" lang="en-IN" sz="32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1" strike="noStrike">
                <a:solidFill>
                  <a:srgbClr val="0000ff"/>
                </a:solidFill>
                <a:latin typeface="Times New Roman"/>
              </a:rPr>
              <a:t>physical</a:t>
            </a:r>
            <a:r>
              <a:rPr b="1" lang="en-IN" sz="3200" spc="-60" strike="noStrike">
                <a:solidFill>
                  <a:srgbClr val="0000ff"/>
                </a:solidFill>
                <a:latin typeface="Times New Roman"/>
              </a:rPr>
              <a:t> </a:t>
            </a:r>
            <a:r>
              <a:rPr b="1" lang="en-IN" sz="3200" spc="-12" strike="noStrike">
                <a:solidFill>
                  <a:srgbClr val="0000ff"/>
                </a:solidFill>
                <a:latin typeface="Times New Roman"/>
              </a:rPr>
              <a:t>existence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3974040" y="950760"/>
            <a:ext cx="2098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object 4"/>
          <p:cNvSpPr/>
          <p:nvPr/>
        </p:nvSpPr>
        <p:spPr>
          <a:xfrm>
            <a:off x="1018800" y="2115360"/>
            <a:ext cx="8064720" cy="40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0800" bIns="0" anchor="t">
            <a:spAutoFit/>
          </a:bodyPr>
          <a:p>
            <a:pPr marL="443880" indent="-419760" algn="just">
              <a:lnSpc>
                <a:spcPct val="100000"/>
              </a:lnSpc>
              <a:spcBef>
                <a:spcPts val="794"/>
              </a:spcBef>
              <a:buClr>
                <a:srgbClr val="000000"/>
              </a:buClr>
              <a:buSzPct val="107000"/>
              <a:buFont typeface="Arial MT"/>
              <a:buChar char="•"/>
              <a:tabLst>
                <a:tab algn="l" pos="44460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i="1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0" i="1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i="1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i="1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operations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(such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create(),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issue(),</a:t>
            </a:r>
            <a:r>
              <a:rPr b="0" lang="en-IN" sz="2800" spc="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return(),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etc.) supported by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 are implemented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form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inside</a:t>
            </a:r>
            <a:r>
              <a:rPr b="0" lang="en-IN" sz="28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6720">
              <a:lnSpc>
                <a:spcPct val="100000"/>
              </a:lnSpc>
              <a:spcBef>
                <a:spcPts val="1695"/>
              </a:spcBef>
              <a:tabLst>
                <a:tab algn="l" pos="444600"/>
              </a:tabLst>
            </a:pPr>
            <a:r>
              <a:rPr b="1" i="1" lang="en-IN" sz="2800" spc="-12" strike="noStrike">
                <a:solidFill>
                  <a:srgbClr val="000000"/>
                </a:solidFill>
                <a:latin typeface="Times New Roman"/>
              </a:rPr>
              <a:t>Difference</a:t>
            </a:r>
            <a:r>
              <a:rPr b="1" i="1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between</a:t>
            </a:r>
            <a:r>
              <a:rPr b="1" i="1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operation</a:t>
            </a:r>
            <a:r>
              <a:rPr b="1" i="1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i="1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method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07520" algn="just">
              <a:lnSpc>
                <a:spcPct val="100000"/>
              </a:lnSpc>
              <a:spcBef>
                <a:spcPts val="2390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0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operation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specific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responsibility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19760" algn="just">
              <a:lnSpc>
                <a:spcPct val="100000"/>
              </a:lnSpc>
              <a:spcBef>
                <a:spcPts val="1715"/>
              </a:spcBef>
              <a:buClr>
                <a:srgbClr val="000000"/>
              </a:buClr>
              <a:buSzPct val="107000"/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responsibility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implemented</a:t>
            </a:r>
            <a:r>
              <a:rPr b="1" i="1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..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2599560" y="950760"/>
            <a:ext cx="4836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Method</a:t>
            </a:r>
            <a:r>
              <a:rPr b="1" lang="en-IN" sz="44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overloading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object 4"/>
          <p:cNvSpPr/>
          <p:nvPr/>
        </p:nvSpPr>
        <p:spPr>
          <a:xfrm>
            <a:off x="1042920" y="1988640"/>
            <a:ext cx="8038800" cy="25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760" indent="-40752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some cases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responsibility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class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implemented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through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method </a:t>
            </a:r>
            <a:r>
              <a:rPr b="1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overloading.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2273400" y="711360"/>
            <a:ext cx="5713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7" strike="noStrike">
                <a:solidFill>
                  <a:schemeClr val="dk1"/>
                </a:solidFill>
                <a:latin typeface="Times New Roman"/>
              </a:rPr>
              <a:t>Method</a:t>
            </a:r>
            <a:r>
              <a:rPr b="1" lang="en-IN" sz="36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overloading-</a:t>
            </a:r>
            <a:r>
              <a:rPr b="0" lang="en-IN" sz="3600" spc="-15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19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object 4"/>
          <p:cNvSpPr/>
          <p:nvPr/>
        </p:nvSpPr>
        <p:spPr>
          <a:xfrm>
            <a:off x="1056960" y="1622880"/>
            <a:ext cx="8004600" cy="47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05720" indent="-393840">
              <a:lnSpc>
                <a:spcPts val="3115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algn="l" pos="405720"/>
                <a:tab algn="l" pos="4064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named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Circle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862920" indent="-393840">
              <a:lnSpc>
                <a:spcPts val="3129"/>
              </a:lnSpc>
              <a:spcBef>
                <a:spcPts val="91"/>
              </a:spcBef>
              <a:buClr>
                <a:srgbClr val="000000"/>
              </a:buClr>
              <a:buFont typeface="Arial MT"/>
              <a:buChar char="–"/>
              <a:tabLst>
                <a:tab algn="l" pos="862920"/>
                <a:tab algn="l" pos="863640"/>
                <a:tab algn="l" pos="2070000"/>
                <a:tab algn="l" pos="2709000"/>
                <a:tab algn="l" pos="3330720"/>
                <a:tab algn="l" pos="4116600"/>
                <a:tab algn="l" pos="4702680"/>
                <a:tab algn="l" pos="5505480"/>
                <a:tab algn="l" pos="7063920"/>
                <a:tab algn="l" pos="759204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fi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</a:t>
            </a:r>
            <a:r>
              <a:rPr b="0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operation(method)—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320120" indent="-393840">
              <a:lnSpc>
                <a:spcPts val="3010"/>
              </a:lnSpc>
              <a:buClr>
                <a:srgbClr val="000000"/>
              </a:buClr>
              <a:buFont typeface="Arial MT"/>
              <a:buChar char="•"/>
              <a:tabLst>
                <a:tab algn="l" pos="1320120"/>
                <a:tab algn="l" pos="13208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create()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3" marL="1777320" indent="-393840">
              <a:lnSpc>
                <a:spcPts val="3129"/>
              </a:lnSpc>
              <a:spcBef>
                <a:spcPts val="91"/>
              </a:spcBef>
              <a:buClr>
                <a:srgbClr val="000000"/>
              </a:buClr>
              <a:buFont typeface="Arial MT"/>
              <a:buChar char="–"/>
              <a:tabLst>
                <a:tab algn="l" pos="1777320"/>
                <a:tab algn="l" pos="1778040"/>
                <a:tab algn="l" pos="2849400"/>
                <a:tab algn="l" pos="3276000"/>
                <a:tab algn="l" pos="4287600"/>
                <a:tab algn="l" pos="5123160"/>
                <a:tab algn="l" pos="6229440"/>
                <a:tab algn="l" pos="720864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ci</a:t>
            </a:r>
            <a:r>
              <a:rPr b="0" i="1" lang="en-IN" sz="2600" spc="-114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us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ve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de 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create()</a:t>
            </a:r>
            <a:r>
              <a:rPr b="0" i="1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function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320120" indent="-393840">
              <a:lnSpc>
                <a:spcPts val="3010"/>
              </a:lnSpc>
              <a:buClr>
                <a:srgbClr val="000000"/>
              </a:buClr>
              <a:buFont typeface="Arial MT"/>
              <a:buChar char="•"/>
              <a:tabLst>
                <a:tab algn="l" pos="1320120"/>
                <a:tab algn="l" pos="13208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create(int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radius)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3" marL="1777320" indent="-393840">
              <a:lnSpc>
                <a:spcPts val="3129"/>
              </a:lnSpc>
              <a:spcBef>
                <a:spcPts val="91"/>
              </a:spcBef>
              <a:buClr>
                <a:srgbClr val="000000"/>
              </a:buClr>
              <a:buFont typeface="Arial MT"/>
              <a:buChar char="–"/>
              <a:tabLst>
                <a:tab algn="l" pos="1777320"/>
                <a:tab algn="l" pos="1778040"/>
                <a:tab algn="l" pos="457452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draws</a:t>
            </a:r>
            <a:r>
              <a:rPr b="0" i="1" lang="en-IN" sz="26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circle</a:t>
            </a:r>
            <a:r>
              <a:rPr b="0" i="1" lang="en-IN" sz="26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radius</a:t>
            </a:r>
            <a:r>
              <a:rPr b="0" i="1" lang="en-IN" sz="26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passed</a:t>
            </a:r>
            <a:r>
              <a:rPr b="0" i="1" lang="en-IN" sz="26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i="1" lang="en-IN" sz="26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create()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function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320120" indent="-393840">
              <a:lnSpc>
                <a:spcPts val="3010"/>
              </a:lnSpc>
              <a:buClr>
                <a:srgbClr val="000000"/>
              </a:buClr>
              <a:buFont typeface="Arial MT"/>
              <a:buChar char="•"/>
              <a:tabLst>
                <a:tab algn="l" pos="1320120"/>
                <a:tab algn="l" pos="13208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create(float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x,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float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y,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radius);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3" marL="1777320" indent="-393840">
              <a:lnSpc>
                <a:spcPts val="3129"/>
              </a:lnSpc>
              <a:spcBef>
                <a:spcPts val="85"/>
              </a:spcBef>
              <a:buClr>
                <a:srgbClr val="000000"/>
              </a:buClr>
              <a:buFont typeface="Arial MT"/>
              <a:buChar char="–"/>
              <a:tabLst>
                <a:tab algn="l" pos="1777320"/>
                <a:tab algn="l" pos="1778040"/>
              </a:tabLst>
            </a:pP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draws</a:t>
            </a:r>
            <a:r>
              <a:rPr b="0" i="1" lang="en-IN" sz="26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26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circle</a:t>
            </a:r>
            <a:r>
              <a:rPr b="0" i="1" lang="en-IN" sz="26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i="1" lang="en-IN" sz="2600" spc="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radius</a:t>
            </a:r>
            <a:r>
              <a:rPr b="0" i="1" lang="en-IN" sz="2600" spc="1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i="1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specific</a:t>
            </a:r>
            <a:r>
              <a:rPr b="0" i="1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position </a:t>
            </a:r>
            <a:r>
              <a:rPr b="0" i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xy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coordinate</a:t>
            </a:r>
            <a:r>
              <a:rPr b="0" i="1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passed</a:t>
            </a:r>
            <a:r>
              <a:rPr b="0" i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create()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function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3655440" y="1031400"/>
            <a:ext cx="2726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500" spc="-15" strike="noStrike">
                <a:solidFill>
                  <a:schemeClr val="dk1"/>
                </a:solidFill>
                <a:latin typeface="Times New Roman"/>
              </a:rPr>
              <a:t>Encapsulation</a:t>
            </a:r>
            <a:endParaRPr b="0" lang="en-IN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object 4"/>
          <p:cNvSpPr/>
          <p:nvPr/>
        </p:nvSpPr>
        <p:spPr>
          <a:xfrm>
            <a:off x="1018800" y="1988640"/>
            <a:ext cx="805968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wrapping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up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data(variables)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and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function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(methods)</a:t>
            </a:r>
            <a:r>
              <a:rPr b="0" lang="en-IN" sz="2800" spc="3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lang="en-IN" sz="2800" spc="3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34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single</a:t>
            </a:r>
            <a:r>
              <a:rPr b="0" lang="en-IN" sz="2800" spc="3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unit</a:t>
            </a:r>
            <a:r>
              <a:rPr b="0" lang="en-IN" sz="2800" spc="3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(called</a:t>
            </a:r>
            <a:r>
              <a:rPr b="0" lang="en-IN" sz="2800" spc="3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class)</a:t>
            </a:r>
            <a:r>
              <a:rPr b="0" lang="en-IN" sz="2800" spc="36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3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known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encapsulation.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pic>
        <p:nvPicPr>
          <p:cNvPr id="399" name="object 3" descr=""/>
          <p:cNvPicPr/>
          <p:nvPr/>
        </p:nvPicPr>
        <p:blipFill>
          <a:blip r:embed="rId2"/>
          <a:stretch/>
        </p:blipFill>
        <p:spPr>
          <a:xfrm>
            <a:off x="4162320" y="3064680"/>
            <a:ext cx="1627200" cy="1737000"/>
          </a:xfrm>
          <a:prstGeom prst="rect">
            <a:avLst/>
          </a:prstGeom>
          <a:ln w="0">
            <a:noFill/>
          </a:ln>
        </p:spPr>
      </p:pic>
      <p:sp>
        <p:nvSpPr>
          <p:cNvPr id="401" name="object 5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3305160" y="950760"/>
            <a:ext cx="3427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n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4" name="object 4" descr=""/>
          <p:cNvPicPr/>
          <p:nvPr/>
        </p:nvPicPr>
        <p:blipFill>
          <a:blip r:embed="rId2"/>
          <a:stretch/>
        </p:blipFill>
        <p:spPr>
          <a:xfrm>
            <a:off x="3220200" y="2333520"/>
            <a:ext cx="4294080" cy="3065400"/>
          </a:xfrm>
          <a:prstGeom prst="rect">
            <a:avLst/>
          </a:prstGeom>
          <a:ln w="0">
            <a:noFill/>
          </a:ln>
        </p:spPr>
      </p:pic>
      <p:sp>
        <p:nvSpPr>
          <p:cNvPr id="40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43440" y="935280"/>
            <a:ext cx="21693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400" spc="4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ft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w</a:t>
            </a:r>
            <a:r>
              <a:rPr b="1" lang="en-IN" sz="4400" spc="4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re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19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3931B70E-0BCA-44DD-8264-0C8F88B9CBD0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object 4"/>
          <p:cNvSpPr/>
          <p:nvPr/>
        </p:nvSpPr>
        <p:spPr>
          <a:xfrm>
            <a:off x="993240" y="2026440"/>
            <a:ext cx="8071920" cy="49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111"/>
              </a:spcBef>
              <a:buClr>
                <a:srgbClr val="000000"/>
              </a:buClr>
              <a:buSzPct val="102000"/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Software</a:t>
            </a:r>
            <a:endParaRPr b="0" lang="en-IN" sz="325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304920" algn="just">
              <a:lnSpc>
                <a:spcPts val="3121"/>
              </a:lnSpc>
              <a:spcBef>
                <a:spcPts val="564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collection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 instructions</a:t>
            </a:r>
            <a:r>
              <a:rPr b="0" lang="en-IN" sz="2900" spc="7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900" spc="-7" strike="noStrike">
                <a:solidFill>
                  <a:srgbClr val="000000"/>
                </a:solidFill>
                <a:latin typeface="Times New Roman"/>
              </a:rPr>
              <a:t>enable the user to interact </a:t>
            </a:r>
            <a:r>
              <a:rPr b="0" i="1" lang="en-IN" sz="2900" spc="-12" strike="noStrike">
                <a:solidFill>
                  <a:srgbClr val="000000"/>
                </a:solidFill>
                <a:latin typeface="Times New Roman"/>
              </a:rPr>
              <a:t>with </a:t>
            </a:r>
            <a:r>
              <a:rPr b="0" i="1" lang="en-IN" sz="2900" spc="-7" strike="noStrike">
                <a:solidFill>
                  <a:srgbClr val="000000"/>
                </a:solidFill>
                <a:latin typeface="Times New Roman"/>
              </a:rPr>
              <a:t>a computer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, its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hardware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perform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tasks.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tabLst>
                <a:tab algn="l" pos="757080"/>
              </a:tabLst>
            </a:pPr>
            <a:endParaRPr b="0" lang="en-IN" sz="365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>
              <a:lnSpc>
                <a:spcPts val="3521"/>
              </a:lnSpc>
              <a:spcBef>
                <a:spcPts val="6"/>
              </a:spcBef>
              <a:buClr>
                <a:srgbClr val="000000"/>
              </a:buClr>
              <a:buSzPct val="102000"/>
              <a:buFont typeface="Arial MT"/>
              <a:buChar char="•"/>
              <a:tabLst>
                <a:tab algn="l" pos="354960"/>
                <a:tab algn="l" pos="355680"/>
                <a:tab algn="l" pos="1882080"/>
                <a:tab algn="l" pos="3584520"/>
                <a:tab algn="l" pos="4563000"/>
                <a:tab algn="l" pos="6460560"/>
                <a:tab algn="l" pos="7667640"/>
              </a:tabLst>
            </a:pP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hou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tw</a:t>
            </a: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50" spc="9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os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50" spc="9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pu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ul</a:t>
            </a:r>
            <a:r>
              <a:rPr b="0" lang="en-IN" sz="3250" spc="4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50" spc="-12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50" spc="-1" strike="noStrike">
                <a:solidFill>
                  <a:srgbClr val="000000"/>
                </a:solidFill>
                <a:latin typeface="Times New Roman"/>
              </a:rPr>
              <a:t>e  useless.</a:t>
            </a:r>
            <a:endParaRPr b="0" lang="en-IN" sz="325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304920">
              <a:lnSpc>
                <a:spcPts val="3121"/>
              </a:lnSpc>
              <a:spcBef>
                <a:spcPts val="499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9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example,</a:t>
            </a:r>
            <a:r>
              <a:rPr b="0" lang="en-IN" sz="29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without</a:t>
            </a:r>
            <a:r>
              <a:rPr b="0" lang="en-IN" sz="29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Internet</a:t>
            </a:r>
            <a:r>
              <a:rPr b="0" lang="en-IN" sz="29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browser</a:t>
            </a:r>
            <a:r>
              <a:rPr b="0" lang="en-IN" sz="29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software, </a:t>
            </a:r>
            <a:r>
              <a:rPr b="0" lang="en-IN" sz="2900" spc="-71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we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could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not</a:t>
            </a:r>
            <a:r>
              <a:rPr b="0" lang="en-IN" sz="29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surf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Internet.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  <a:p>
            <a:pPr lvl="1" marL="756360" indent="-304920">
              <a:lnSpc>
                <a:spcPts val="3121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–"/>
              <a:tabLst>
                <a:tab algn="l" pos="757080"/>
              </a:tabLst>
            </a:pP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Without</a:t>
            </a:r>
            <a:r>
              <a:rPr b="0" lang="en-IN" sz="29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5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9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operating</a:t>
            </a:r>
            <a:r>
              <a:rPr b="0" lang="en-IN" sz="29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system,</a:t>
            </a:r>
            <a:r>
              <a:rPr b="0" lang="en-IN" sz="29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9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browser</a:t>
            </a:r>
            <a:r>
              <a:rPr b="0" lang="en-IN" sz="29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could </a:t>
            </a:r>
            <a:r>
              <a:rPr b="0" lang="en-IN" sz="2900" spc="-71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9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900" spc="-1" strike="noStrike">
                <a:solidFill>
                  <a:srgbClr val="000000"/>
                </a:solidFill>
                <a:latin typeface="Times New Roman"/>
              </a:rPr>
              <a:t> your</a:t>
            </a:r>
            <a:r>
              <a:rPr b="0" lang="en-IN" sz="2900" spc="-12" strike="noStrike">
                <a:solidFill>
                  <a:srgbClr val="000000"/>
                </a:solidFill>
                <a:latin typeface="Times New Roman"/>
              </a:rPr>
              <a:t> computer.</a:t>
            </a:r>
            <a:endParaRPr b="0" lang="en-IN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3462120" y="951480"/>
            <a:ext cx="31129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Encapsulation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" name="object 4" descr=""/>
          <p:cNvPicPr/>
          <p:nvPr/>
        </p:nvPicPr>
        <p:blipFill>
          <a:blip r:embed="rId2"/>
          <a:stretch/>
        </p:blipFill>
        <p:spPr>
          <a:xfrm>
            <a:off x="2286000" y="2217600"/>
            <a:ext cx="4716360" cy="4579200"/>
          </a:xfrm>
          <a:prstGeom prst="rect">
            <a:avLst/>
          </a:prstGeom>
          <a:ln w="0">
            <a:noFill/>
          </a:ln>
        </p:spPr>
      </p:pic>
      <p:sp>
        <p:nvSpPr>
          <p:cNvPr id="41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305160" y="950760"/>
            <a:ext cx="34279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u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n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4" name="object 4" descr=""/>
          <p:cNvPicPr/>
          <p:nvPr/>
        </p:nvPicPr>
        <p:blipFill>
          <a:blip r:embed="rId2"/>
          <a:stretch/>
        </p:blipFill>
        <p:spPr>
          <a:xfrm>
            <a:off x="2151720" y="2537640"/>
            <a:ext cx="5754240" cy="2697120"/>
          </a:xfrm>
          <a:prstGeom prst="rect">
            <a:avLst/>
          </a:prstGeom>
          <a:ln w="0">
            <a:noFill/>
          </a:ln>
        </p:spPr>
      </p:pic>
      <p:sp>
        <p:nvSpPr>
          <p:cNvPr id="41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2164680" y="677160"/>
            <a:ext cx="57121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Encapsulation</a:t>
            </a:r>
            <a:r>
              <a:rPr b="1" lang="en-IN" sz="4000" spc="-1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000" spc="-13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000" spc="-12" strike="noStrike">
                <a:solidFill>
                  <a:schemeClr val="dk1"/>
                </a:solidFill>
                <a:latin typeface="Times New Roman"/>
              </a:rPr>
              <a:t>Advantage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object 4"/>
          <p:cNvSpPr/>
          <p:nvPr/>
        </p:nvSpPr>
        <p:spPr>
          <a:xfrm>
            <a:off x="1018800" y="1499400"/>
            <a:ext cx="8063640" cy="51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915120" indent="-902880">
              <a:lnSpc>
                <a:spcPct val="100000"/>
              </a:lnSpc>
              <a:spcBef>
                <a:spcPts val="91"/>
              </a:spcBef>
              <a:tabLst>
                <a:tab algn="l" pos="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fer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important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advantages: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Protection</a:t>
            </a:r>
            <a:r>
              <a:rPr b="1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unauthorised</a:t>
            </a:r>
            <a:r>
              <a:rPr b="1" lang="en-IN" sz="26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access: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3110"/>
              </a:lnSpc>
              <a:spcBef>
                <a:spcPts val="78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Protect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accidental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corruption</a:t>
            </a:r>
            <a:r>
              <a:rPr b="0" lang="en-IN" sz="2600" spc="64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concurrent</a:t>
            </a:r>
            <a:r>
              <a:rPr b="0" lang="en-IN" sz="26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access(simultaneous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access)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problems.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algn="just">
              <a:lnSpc>
                <a:spcPct val="100000"/>
              </a:lnSpc>
              <a:spcBef>
                <a:spcPts val="391"/>
              </a:spcBef>
              <a:tabLst>
                <a:tab algn="l" pos="901800"/>
              </a:tabLst>
            </a:pP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Data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hiding-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Helps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hide the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internal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structure data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3101"/>
              </a:lnSpc>
              <a:spcBef>
                <a:spcPts val="80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provides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abstraction,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easier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maintenance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bug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correction.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Weak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 coupling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600" spc="60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Since</a:t>
            </a:r>
            <a:r>
              <a:rPr b="0" lang="en-IN" sz="2600" spc="6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6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do</a:t>
            </a:r>
            <a:r>
              <a:rPr b="0" lang="en-IN" sz="2600" spc="6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600" spc="6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directly</a:t>
            </a:r>
            <a:r>
              <a:rPr b="0" lang="en-IN" sz="2600" spc="61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change </a:t>
            </a:r>
            <a:r>
              <a:rPr b="0" lang="en-IN" sz="2600" spc="-6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others internal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data,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they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 weakly coupled.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This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enhances</a:t>
            </a:r>
            <a:r>
              <a:rPr b="0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understandability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design.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3859920" y="718560"/>
            <a:ext cx="23212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Abstraction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object 4"/>
          <p:cNvSpPr/>
          <p:nvPr/>
        </p:nvSpPr>
        <p:spPr>
          <a:xfrm>
            <a:off x="1042920" y="1459080"/>
            <a:ext cx="8012160" cy="439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96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Abs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raction</a:t>
            </a:r>
            <a:r>
              <a:rPr b="0" lang="en-IN" sz="280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066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1" lang="en-IN" sz="28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only</a:t>
            </a:r>
            <a:r>
              <a:rPr b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those</a:t>
            </a:r>
            <a:r>
              <a:rPr b="1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aspects</a:t>
            </a:r>
            <a:r>
              <a:rPr b="1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problem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 that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960">
              <a:lnSpc>
                <a:spcPct val="100000"/>
              </a:lnSpc>
              <a:spcBef>
                <a:spcPts val="1684"/>
              </a:spcBef>
              <a:tabLst>
                <a:tab algn="l" pos="876960"/>
                <a:tab algn="l" pos="877680"/>
              </a:tabLst>
            </a:pP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1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relevant</a:t>
            </a:r>
            <a:r>
              <a:rPr b="1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given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purpose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160">
              <a:lnSpc>
                <a:spcPts val="5040"/>
              </a:lnSpc>
              <a:spcBef>
                <a:spcPts val="445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suppress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aspects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problem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relevant.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ts val="5040"/>
              </a:lnSpc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  <a:tab algn="l" pos="2502000"/>
                <a:tab algn="l" pos="3828960"/>
                <a:tab algn="l" pos="5732640"/>
                <a:tab algn="l" pos="678564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se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  information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hiding</a:t>
            </a:r>
            <a:r>
              <a:rPr b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inner</a:t>
            </a:r>
            <a:r>
              <a:rPr b="0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details.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3103920" y="718560"/>
            <a:ext cx="3821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Abstraction(contd.)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object 4"/>
          <p:cNvSpPr/>
          <p:nvPr/>
        </p:nvSpPr>
        <p:spPr>
          <a:xfrm>
            <a:off x="1018800" y="1404000"/>
            <a:ext cx="8061480" cy="49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620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545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Abstraction</a:t>
            </a:r>
            <a:r>
              <a:rPr b="0" lang="en-IN" sz="24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supported</a:t>
            </a:r>
            <a:r>
              <a:rPr b="0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400" spc="3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ways</a:t>
            </a:r>
            <a:r>
              <a:rPr b="0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object-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 algn="just">
              <a:lnSpc>
                <a:spcPct val="100000"/>
              </a:lnSpc>
              <a:spcBef>
                <a:spcPts val="1440"/>
              </a:spcBef>
              <a:tabLst>
                <a:tab algn="l" pos="443880"/>
                <a:tab algn="l" pos="444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oriented</a:t>
            </a:r>
            <a:r>
              <a:rPr b="0" lang="en-IN" sz="24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designs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(OODs).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4209"/>
              </a:lnSpc>
              <a:spcBef>
                <a:spcPts val="485"/>
              </a:spcBef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800"/>
              </a:tabLst>
            </a:pP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Feature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abstraction-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 class hierarchy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can be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viewed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as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defining</a:t>
            </a:r>
            <a:r>
              <a:rPr b="0" lang="en-IN" sz="2400" spc="4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several</a:t>
            </a:r>
            <a:r>
              <a:rPr b="0" lang="en-IN" sz="2400" spc="4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levels</a:t>
            </a:r>
            <a:r>
              <a:rPr b="0" lang="en-IN" sz="24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(hierarchy)</a:t>
            </a:r>
            <a:r>
              <a:rPr b="0" lang="en-IN" sz="24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4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abstraction,</a:t>
            </a:r>
            <a:r>
              <a:rPr b="0" lang="en-IN" sz="2400" spc="4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where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01080" algn="just">
              <a:lnSpc>
                <a:spcPts val="4201"/>
              </a:lnSpc>
              <a:spcBef>
                <a:spcPts val="6"/>
              </a:spcBef>
              <a:tabLst>
                <a:tab algn="l" pos="9018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 class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an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abstraction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its subclasses.-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Inheritance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provides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this.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ts val="4181"/>
              </a:lnSpc>
              <a:buClr>
                <a:srgbClr val="000000"/>
              </a:buClr>
              <a:buSzPct val="117000"/>
              <a:buFont typeface="Arial MT"/>
              <a:buChar char="–"/>
              <a:tabLst>
                <a:tab algn="l" pos="90180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Data abstraction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-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each object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hides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exact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way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which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2" strike="noStrike">
                <a:solidFill>
                  <a:srgbClr val="000000"/>
                </a:solidFill>
                <a:latin typeface="Times New Roman"/>
              </a:rPr>
              <a:t>stores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7" strike="noStrike">
                <a:solidFill>
                  <a:srgbClr val="000000"/>
                </a:solidFill>
                <a:latin typeface="Times New Roman"/>
              </a:rPr>
              <a:t>internal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 information</a:t>
            </a:r>
            <a:r>
              <a:rPr b="1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other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184760" y="952200"/>
            <a:ext cx="7669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900" spc="-7" strike="noStrike">
                <a:solidFill>
                  <a:schemeClr val="dk1"/>
                </a:solidFill>
                <a:latin typeface="Times New Roman"/>
              </a:rPr>
              <a:t>Data</a:t>
            </a:r>
            <a:r>
              <a:rPr b="1" lang="en-IN" sz="39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900" spc="-21" strike="noStrike">
                <a:solidFill>
                  <a:schemeClr val="dk1"/>
                </a:solidFill>
                <a:latin typeface="Times New Roman"/>
              </a:rPr>
              <a:t>abstraction-</a:t>
            </a:r>
            <a:r>
              <a:rPr b="0" lang="en-IN" sz="3900" spc="-21" strike="noStrike">
                <a:solidFill>
                  <a:schemeClr val="dk1"/>
                </a:solidFill>
                <a:latin typeface="Times New Roman"/>
              </a:rPr>
              <a:t>Real</a:t>
            </a:r>
            <a:r>
              <a:rPr b="0" lang="en-IN" sz="39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900" spc="-1" strike="noStrike">
                <a:solidFill>
                  <a:schemeClr val="dk1"/>
                </a:solidFill>
                <a:latin typeface="Times New Roman"/>
              </a:rPr>
              <a:t>world</a:t>
            </a:r>
            <a:r>
              <a:rPr b="0" lang="en-IN" sz="3900" spc="-1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3900" spc="-15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3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5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object 4"/>
          <p:cNvSpPr/>
          <p:nvPr/>
        </p:nvSpPr>
        <p:spPr>
          <a:xfrm>
            <a:off x="1042920" y="1858320"/>
            <a:ext cx="8038800" cy="40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760" indent="-407520" algn="just">
              <a:lnSpc>
                <a:spcPct val="105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Consider a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man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driving a 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car.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The man only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knows </a:t>
            </a:r>
            <a:r>
              <a:rPr b="1" i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1" i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pressing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2" strike="noStrike">
                <a:solidFill>
                  <a:srgbClr val="000000"/>
                </a:solidFill>
                <a:latin typeface="Times New Roman"/>
              </a:rPr>
              <a:t>accelerators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 will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increase</a:t>
            </a:r>
            <a:r>
              <a:rPr b="1" i="1" lang="en-IN" sz="2800" spc="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i="1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speed</a:t>
            </a:r>
            <a:r>
              <a:rPr b="1" i="1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i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i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car</a:t>
            </a:r>
            <a:r>
              <a:rPr b="1" i="1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1" i="1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applying</a:t>
            </a:r>
            <a:r>
              <a:rPr b="1" i="1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brakes</a:t>
            </a:r>
            <a:r>
              <a:rPr b="1" i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will</a:t>
            </a:r>
            <a:r>
              <a:rPr b="1" i="1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stop</a:t>
            </a:r>
            <a:r>
              <a:rPr b="1" i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i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26" strike="noStrike">
                <a:solidFill>
                  <a:srgbClr val="000000"/>
                </a:solidFill>
                <a:latin typeface="Times New Roman"/>
              </a:rPr>
              <a:t>car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 algn="just">
              <a:lnSpc>
                <a:spcPts val="3529"/>
              </a:lnSpc>
              <a:spcBef>
                <a:spcPts val="145"/>
              </a:spcBef>
              <a:buClr>
                <a:srgbClr val="000000"/>
              </a:buClr>
              <a:buFont typeface="Arial MT"/>
              <a:buChar char="•"/>
              <a:tabLst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1" i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know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about</a:t>
            </a:r>
            <a:r>
              <a:rPr b="1" i="1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800" spc="-7" strike="noStrike">
                <a:solidFill>
                  <a:srgbClr val="000000"/>
                </a:solidFill>
                <a:latin typeface="Times New Roman"/>
              </a:rPr>
              <a:t>how</a:t>
            </a:r>
            <a:r>
              <a:rPr b="1" i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pressing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accelerator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speed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actually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increasing,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 algn="just">
              <a:lnSpc>
                <a:spcPct val="100000"/>
              </a:lnSpc>
              <a:spcBef>
                <a:spcPts val="20"/>
              </a:spcBef>
              <a:buClr>
                <a:srgbClr val="000000"/>
              </a:buClr>
              <a:buFont typeface="Arial MT"/>
              <a:buChar char="•"/>
              <a:tabLst>
                <a:tab algn="l" pos="420480"/>
              </a:tabLst>
            </a:pP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He</a:t>
            </a:r>
            <a:r>
              <a:rPr b="0" i="1" lang="en-IN" sz="28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does</a:t>
            </a:r>
            <a:r>
              <a:rPr b="0" i="1" lang="en-IN" sz="2800" spc="20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i="1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know</a:t>
            </a:r>
            <a:r>
              <a:rPr b="0" i="1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about</a:t>
            </a:r>
            <a:r>
              <a:rPr b="0" i="1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800" spc="1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inner</a:t>
            </a:r>
            <a:r>
              <a:rPr b="0" i="1" lang="en-IN" sz="28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mechanism</a:t>
            </a:r>
            <a:r>
              <a:rPr b="0" i="1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i="1" lang="en-IN" sz="28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21" strike="noStrike">
                <a:solidFill>
                  <a:srgbClr val="000000"/>
                </a:solidFill>
                <a:latin typeface="Times New Roman"/>
              </a:rPr>
              <a:t>the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algn="just">
              <a:lnSpc>
                <a:spcPct val="105000"/>
              </a:lnSpc>
              <a:tabLst>
                <a:tab algn="l" pos="420480"/>
              </a:tabLst>
            </a:pP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car 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the implementation </a:t>
            </a:r>
            <a:r>
              <a:rPr b="0" i="1" lang="en-IN" sz="2800" spc="-12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i="1" lang="en-IN" sz="2800" spc="-32" strike="noStrike">
                <a:solidFill>
                  <a:srgbClr val="000000"/>
                </a:solidFill>
                <a:latin typeface="Times New Roman"/>
              </a:rPr>
              <a:t>accelerator,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brakes </a:t>
            </a:r>
            <a:r>
              <a:rPr b="0" i="1" lang="en-IN" sz="2800" spc="-26" strike="noStrike">
                <a:solidFill>
                  <a:srgbClr val="000000"/>
                </a:solidFill>
                <a:latin typeface="Times New Roman"/>
              </a:rPr>
              <a:t>etc </a:t>
            </a:r>
            <a:r>
              <a:rPr b="0" i="1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i="1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00" strike="noStrike">
                <a:solidFill>
                  <a:srgbClr val="000000"/>
                </a:solidFill>
                <a:latin typeface="Times New Roman"/>
              </a:rPr>
              <a:t>car.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 algn="just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 MT"/>
              <a:buChar char="•"/>
              <a:tabLst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what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abstraction</a:t>
            </a:r>
            <a:r>
              <a:rPr b="0" lang="en-IN" sz="28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is.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646640" y="950760"/>
            <a:ext cx="67381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Data</a:t>
            </a:r>
            <a:r>
              <a:rPr b="1" lang="en-IN" sz="4400" spc="-9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abstraction</a:t>
            </a:r>
            <a:r>
              <a:rPr b="1" lang="en-IN" sz="4400" spc="-10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Advantage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29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object 4"/>
          <p:cNvSpPr/>
          <p:nvPr/>
        </p:nvSpPr>
        <p:spPr>
          <a:xfrm>
            <a:off x="1042920" y="1988640"/>
            <a:ext cx="8014680" cy="47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760" indent="-40752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  <a:tab algn="l" pos="1060920"/>
                <a:tab algn="l" pos="2652480"/>
                <a:tab algn="l" pos="4298400"/>
                <a:tab algn="l" pos="4803120"/>
                <a:tab algn="l" pos="5444640"/>
                <a:tab algn="l" pos="6914520"/>
                <a:tab algn="l" pos="7418880"/>
              </a:tabLst>
            </a:pP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 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abstraction</a:t>
            </a:r>
            <a:r>
              <a:rPr b="0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2299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reduces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coupling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various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objects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34160" indent="-380880">
              <a:lnSpc>
                <a:spcPct val="100000"/>
              </a:lnSpc>
              <a:spcBef>
                <a:spcPts val="1094"/>
              </a:spcBef>
              <a:buClr>
                <a:srgbClr val="000000"/>
              </a:buClr>
              <a:buFont typeface="Arial MT"/>
              <a:buChar char="•"/>
              <a:tabLst>
                <a:tab algn="l" pos="1334160"/>
                <a:tab algn="l" pos="133488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4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do</a:t>
            </a:r>
            <a:r>
              <a:rPr b="0" lang="en-IN" sz="24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4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directly</a:t>
            </a:r>
            <a:r>
              <a:rPr b="0" lang="en-IN" sz="2400" spc="2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access</a:t>
            </a:r>
            <a:r>
              <a:rPr b="0" lang="en-IN" sz="24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lang="en-IN" sz="24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4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belonging</a:t>
            </a:r>
            <a:r>
              <a:rPr b="0" lang="en-IN" sz="24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other.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091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leads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reduction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overall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complexity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960">
              <a:lnSpc>
                <a:spcPct val="100000"/>
              </a:lnSpc>
              <a:spcBef>
                <a:spcPts val="1689"/>
              </a:spcBef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design.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704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helps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easy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maintenance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reuse.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pic>
        <p:nvPicPr>
          <p:cNvPr id="443" name="object 3" descr=""/>
          <p:cNvPicPr/>
          <p:nvPr/>
        </p:nvPicPr>
        <p:blipFill>
          <a:blip r:embed="rId2"/>
          <a:stretch/>
        </p:blipFill>
        <p:spPr>
          <a:xfrm>
            <a:off x="1351800" y="1664280"/>
            <a:ext cx="7581600" cy="4970880"/>
          </a:xfrm>
          <a:prstGeom prst="rect">
            <a:avLst/>
          </a:prstGeom>
          <a:ln w="0">
            <a:noFill/>
          </a:ln>
        </p:spPr>
      </p:pic>
      <p:sp>
        <p:nvSpPr>
          <p:cNvPr id="445" name="object 5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2692440" y="950760"/>
            <a:ext cx="46490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Class</a:t>
            </a:r>
            <a:r>
              <a:rPr b="1" lang="en-IN" sz="44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Relationships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object 4"/>
          <p:cNvSpPr/>
          <p:nvPr/>
        </p:nvSpPr>
        <p:spPr>
          <a:xfrm>
            <a:off x="992880" y="1912680"/>
            <a:ext cx="7292160" cy="32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programming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solution</a:t>
            </a:r>
            <a:r>
              <a:rPr b="0" lang="en-IN" sz="2800" spc="-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related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other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following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four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ways: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520">
              <a:lnSpc>
                <a:spcPct val="100000"/>
              </a:lnSpc>
              <a:spcBef>
                <a:spcPts val="2305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Inheritance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520">
              <a:lnSpc>
                <a:spcPct val="100000"/>
              </a:lnSpc>
              <a:spcBef>
                <a:spcPts val="1704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link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07520">
              <a:lnSpc>
                <a:spcPct val="100000"/>
              </a:lnSpc>
              <a:spcBef>
                <a:spcPts val="1704"/>
              </a:spcBef>
              <a:buClr>
                <a:srgbClr val="000000"/>
              </a:buClr>
              <a:buFont typeface="Arial MT"/>
              <a:buChar char="•"/>
              <a:tabLst>
                <a:tab algn="l" pos="469440"/>
                <a:tab algn="l" pos="4705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Aggregation</a:t>
            </a:r>
            <a:r>
              <a:rPr b="0" lang="en-IN" sz="28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composition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992880" y="994680"/>
            <a:ext cx="252324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Inheritance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4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object 4"/>
          <p:cNvSpPr/>
          <p:nvPr/>
        </p:nvSpPr>
        <p:spPr>
          <a:xfrm>
            <a:off x="1042920" y="1478880"/>
            <a:ext cx="7531200" cy="38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19760" indent="-407520">
              <a:lnSpc>
                <a:spcPct val="15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capability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derive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characteristics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from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 is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called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Inheritance.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 algn="just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algn="l" pos="42048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Inheritance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process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by which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 acquired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properties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91680" y="935280"/>
            <a:ext cx="38718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1" lang="en-IN" sz="4400" spc="-8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6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types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object 4"/>
          <p:cNvSpPr/>
          <p:nvPr/>
        </p:nvSpPr>
        <p:spPr>
          <a:xfrm>
            <a:off x="993240" y="1988280"/>
            <a:ext cx="665712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152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There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types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software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984960" indent="-515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OpenSymbol"/>
              <a:buAutoNum type="arabicPeriod"/>
              <a:tabLst>
                <a:tab algn="l" pos="984960"/>
                <a:tab algn="l" pos="985680"/>
                <a:tab algn="l" pos="2310840"/>
                <a:tab algn="l" pos="3875400"/>
                <a:tab algn="l" pos="4335840"/>
                <a:tab algn="l" pos="522144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9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ft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Op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  Compilers,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Interpreters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etc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object 5"/>
          <p:cNvSpPr/>
          <p:nvPr/>
        </p:nvSpPr>
        <p:spPr>
          <a:xfrm>
            <a:off x="7904520" y="2642040"/>
            <a:ext cx="115992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object 6"/>
          <p:cNvSpPr/>
          <p:nvPr/>
        </p:nvSpPr>
        <p:spPr>
          <a:xfrm>
            <a:off x="1450440" y="4699440"/>
            <a:ext cx="76140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527760" indent="-515520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1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pp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ft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  paint, Microsoft</a:t>
            </a:r>
            <a:r>
              <a:rPr b="0" lang="en-IN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PowerPoint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object 7" descr=""/>
          <p:cNvPicPr/>
          <p:nvPr/>
        </p:nvPicPr>
        <p:blipFill>
          <a:blip r:embed="rId2"/>
          <a:stretch/>
        </p:blipFill>
        <p:spPr>
          <a:xfrm>
            <a:off x="3543480" y="3512880"/>
            <a:ext cx="2971440" cy="1133640"/>
          </a:xfrm>
          <a:prstGeom prst="rect">
            <a:avLst/>
          </a:prstGeom>
          <a:ln w="0">
            <a:noFill/>
          </a:ln>
        </p:spPr>
      </p:pic>
      <p:pic>
        <p:nvPicPr>
          <p:cNvPr id="75" name="object 8" descr=""/>
          <p:cNvPicPr/>
          <p:nvPr/>
        </p:nvPicPr>
        <p:blipFill>
          <a:blip r:embed="rId3"/>
          <a:stretch/>
        </p:blipFill>
        <p:spPr>
          <a:xfrm>
            <a:off x="2209680" y="5715000"/>
            <a:ext cx="862200" cy="685440"/>
          </a:xfrm>
          <a:prstGeom prst="rect">
            <a:avLst/>
          </a:prstGeom>
          <a:ln w="0">
            <a:noFill/>
          </a:ln>
        </p:spPr>
      </p:pic>
      <p:pic>
        <p:nvPicPr>
          <p:cNvPr id="76" name="object 9" descr=""/>
          <p:cNvPicPr/>
          <p:nvPr/>
        </p:nvPicPr>
        <p:blipFill>
          <a:blip r:embed="rId4"/>
          <a:stretch/>
        </p:blipFill>
        <p:spPr>
          <a:xfrm>
            <a:off x="7467480" y="5791320"/>
            <a:ext cx="769320" cy="609120"/>
          </a:xfrm>
          <a:prstGeom prst="rect">
            <a:avLst/>
          </a:prstGeom>
          <a:ln w="0">
            <a:noFill/>
          </a:ln>
        </p:spPr>
      </p:pic>
      <p:pic>
        <p:nvPicPr>
          <p:cNvPr id="77" name="object 10" descr=""/>
          <p:cNvPicPr/>
          <p:nvPr/>
        </p:nvPicPr>
        <p:blipFill>
          <a:blip r:embed="rId5"/>
          <a:stretch/>
        </p:blipFill>
        <p:spPr>
          <a:xfrm>
            <a:off x="4876920" y="5638680"/>
            <a:ext cx="1063440" cy="75240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2"/>
          <p:cNvSpPr>
            <a:spLocks noGrp="1"/>
          </p:cNvSpPr>
          <p:nvPr>
            <p:ph type="sldNum" idx="20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F4B4CB00-4E38-42D8-ACEC-3DD2E8CAAEF4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2709000" y="950760"/>
            <a:ext cx="46123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Inheritance(contd.)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object 12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object 4"/>
          <p:cNvSpPr/>
          <p:nvPr/>
        </p:nvSpPr>
        <p:spPr>
          <a:xfrm>
            <a:off x="1072080" y="1630800"/>
            <a:ext cx="803700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inherits</a:t>
            </a:r>
            <a:r>
              <a:rPr b="0" lang="en-IN" sz="2800" spc="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properties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from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another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is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Subclass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67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Derived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child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object 5"/>
          <p:cNvSpPr/>
          <p:nvPr/>
        </p:nvSpPr>
        <p:spPr>
          <a:xfrm>
            <a:off x="1072080" y="3629520"/>
            <a:ext cx="376632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040" indent="-40716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040"/>
                <a:tab algn="l" pos="419760"/>
                <a:tab algn="l" pos="1580400"/>
                <a:tab algn="l" pos="1951200"/>
                <a:tab algn="l" pos="2577600"/>
                <a:tab algn="l" pos="2644920"/>
                <a:tab algn="l" pos="2995200"/>
              </a:tabLst>
            </a:pP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Super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object 6"/>
          <p:cNvSpPr/>
          <p:nvPr/>
        </p:nvSpPr>
        <p:spPr>
          <a:xfrm>
            <a:off x="4857840" y="3765240"/>
            <a:ext cx="71028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object 7"/>
          <p:cNvSpPr/>
          <p:nvPr/>
        </p:nvSpPr>
        <p:spPr>
          <a:xfrm>
            <a:off x="5760360" y="3551760"/>
            <a:ext cx="25974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914400">
              <a:lnSpc>
                <a:spcPct val="150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whose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object 8"/>
          <p:cNvSpPr/>
          <p:nvPr/>
        </p:nvSpPr>
        <p:spPr>
          <a:xfrm>
            <a:off x="5760360" y="5045760"/>
            <a:ext cx="2658240" cy="8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84140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3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object 9"/>
          <p:cNvSpPr/>
          <p:nvPr/>
        </p:nvSpPr>
        <p:spPr>
          <a:xfrm>
            <a:off x="1478880" y="5123520"/>
            <a:ext cx="375876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Superclass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parent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object 10"/>
          <p:cNvSpPr/>
          <p:nvPr/>
        </p:nvSpPr>
        <p:spPr>
          <a:xfrm>
            <a:off x="1478880" y="5470920"/>
            <a:ext cx="7443000" cy="12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E.g.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Doctor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superclass.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70" strike="noStrike">
                <a:solidFill>
                  <a:srgbClr val="000000"/>
                </a:solidFill>
                <a:latin typeface="Times New Roman"/>
              </a:rPr>
              <a:t>Surogreon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Neurologist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subclasses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3632760" y="950760"/>
            <a:ext cx="2777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n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object 4"/>
          <p:cNvSpPr/>
          <p:nvPr/>
        </p:nvSpPr>
        <p:spPr>
          <a:xfrm>
            <a:off x="1073520" y="1607040"/>
            <a:ext cx="8061120" cy="50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>
              <a:lnSpc>
                <a:spcPct val="130000"/>
              </a:lnSpc>
              <a:spcBef>
                <a:spcPts val="99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600" spc="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said</a:t>
            </a:r>
            <a:r>
              <a:rPr b="0" lang="en-IN" sz="26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generalisation</a:t>
            </a:r>
            <a:r>
              <a:rPr b="1" lang="en-IN" sz="26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derived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130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0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spe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iali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z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0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60267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25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means</a:t>
            </a:r>
            <a:r>
              <a:rPr b="0" lang="en-IN" sz="2600" spc="27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6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25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contains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26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(i.e.,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30000"/>
              </a:lnSpc>
              <a:tabLst>
                <a:tab algn="l" pos="1150560"/>
                <a:tab algn="l" pos="1783800"/>
                <a:tab algn="l" pos="3168720"/>
                <a:tab algn="l" pos="3821400"/>
                <a:tab algn="l" pos="4380840"/>
                <a:tab algn="l" pos="5694120"/>
                <a:tab algn="l" pos="6109200"/>
                <a:tab algn="l" pos="6595200"/>
                <a:tab algn="l" pos="70664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hods)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omm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ri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 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30000"/>
              </a:lnSpc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  <a:tab algn="l" pos="1754640"/>
                <a:tab algn="l" pos="2644920"/>
                <a:tab algn="l" pos="3754080"/>
                <a:tab algn="l" pos="4406400"/>
                <a:tab algn="l" pos="5973480"/>
                <a:tab algn="l" pos="6498000"/>
                <a:tab algn="l" pos="733284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inh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oper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  Derived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have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their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special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own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also.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2090160" y="950760"/>
            <a:ext cx="58586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Base</a:t>
            </a:r>
            <a:r>
              <a:rPr b="1" lang="en-IN" sz="4400" spc="-7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class-</a:t>
            </a:r>
            <a:r>
              <a:rPr b="1" lang="en-IN" sz="4400" spc="-7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Derived</a:t>
            </a:r>
            <a:r>
              <a:rPr b="1" lang="en-IN" sz="4400" spc="-6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class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object 10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object 4"/>
          <p:cNvSpPr/>
          <p:nvPr/>
        </p:nvSpPr>
        <p:spPr>
          <a:xfrm>
            <a:off x="1042920" y="1988640"/>
            <a:ext cx="461556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760" indent="-40752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  <a:tab algn="l" pos="1457280"/>
                <a:tab algn="l" pos="2854800"/>
                <a:tab algn="l" pos="3873600"/>
              </a:tabLst>
            </a:pP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specialisation</a:t>
            </a:r>
            <a:r>
              <a:rPr b="0" lang="en-IN" sz="28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its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object 5"/>
          <p:cNvSpPr/>
          <p:nvPr/>
        </p:nvSpPr>
        <p:spPr>
          <a:xfrm>
            <a:off x="5725440" y="2281320"/>
            <a:ext cx="334116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676800"/>
                <a:tab algn="l" pos="2545560"/>
                <a:tab algn="l" pos="3170520"/>
              </a:tabLst>
            </a:pP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object 6"/>
          <p:cNvSpPr/>
          <p:nvPr/>
        </p:nvSpPr>
        <p:spPr>
          <a:xfrm>
            <a:off x="1500480" y="3483360"/>
            <a:ext cx="4446000" cy="8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419040"/>
                <a:tab algn="l" pos="2286720"/>
                <a:tab algn="l" pos="32011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ie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object 7"/>
          <p:cNvSpPr/>
          <p:nvPr/>
        </p:nvSpPr>
        <p:spPr>
          <a:xfrm>
            <a:off x="6517800" y="3483360"/>
            <a:ext cx="201708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926640"/>
              </a:tabLst>
            </a:pP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extends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object 8"/>
          <p:cNvSpPr/>
          <p:nvPr/>
        </p:nvSpPr>
        <p:spPr>
          <a:xfrm>
            <a:off x="1042920" y="3908880"/>
            <a:ext cx="7931520" cy="32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876960" indent="38160">
              <a:lnSpc>
                <a:spcPct val="15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basic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properties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certain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ways.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19760" indent="-407520">
              <a:lnSpc>
                <a:spcPts val="5040"/>
              </a:lnSpc>
              <a:spcBef>
                <a:spcPts val="24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Therefore,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inheritance</a:t>
            </a:r>
            <a:r>
              <a:rPr b="0" lang="en-IN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viewed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generalisation-specialisation</a:t>
            </a:r>
            <a:r>
              <a:rPr b="1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relationship.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2407320" y="950760"/>
            <a:ext cx="5221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4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object 4"/>
          <p:cNvSpPr/>
          <p:nvPr/>
        </p:nvSpPr>
        <p:spPr>
          <a:xfrm>
            <a:off x="1042920" y="2065320"/>
            <a:ext cx="8019720" cy="356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716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178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Person,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Employee,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Student.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695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person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person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069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  <a:tab algn="l" pos="2486160"/>
                <a:tab algn="l" pos="3169440"/>
                <a:tab algn="l" pos="4423320"/>
                <a:tab algn="l" pos="5519520"/>
                <a:tab algn="l" pos="6122520"/>
                <a:tab algn="l" pos="7712640"/>
              </a:tabLst>
            </a:pP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960">
              <a:lnSpc>
                <a:spcPct val="100000"/>
              </a:lnSpc>
              <a:spcBef>
                <a:spcPts val="1681"/>
              </a:spcBef>
              <a:tabLst>
                <a:tab algn="l" pos="876960"/>
                <a:tab algn="l" pos="877680"/>
                <a:tab algn="l" pos="2486160"/>
                <a:tab algn="l" pos="3169440"/>
                <a:tab algn="l" pos="4423320"/>
                <a:tab algn="l" pos="5519520"/>
                <a:tab algn="l" pos="6122520"/>
                <a:tab algn="l" pos="77126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2407320" y="950760"/>
            <a:ext cx="5221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9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object 4"/>
          <p:cNvSpPr/>
          <p:nvPr/>
        </p:nvSpPr>
        <p:spPr>
          <a:xfrm>
            <a:off x="1042920" y="2065320"/>
            <a:ext cx="8019720" cy="49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716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178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Consider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Person,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Employee,</a:t>
            </a:r>
            <a:r>
              <a:rPr b="0" lang="en-IN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Student.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695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person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person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069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  <a:tab algn="l" pos="2486160"/>
                <a:tab algn="l" pos="3169440"/>
                <a:tab algn="l" pos="4423320"/>
                <a:tab algn="l" pos="5519520"/>
                <a:tab algn="l" pos="6122520"/>
                <a:tab algn="l" pos="7712640"/>
              </a:tabLst>
            </a:pP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960">
              <a:lnSpc>
                <a:spcPct val="100000"/>
              </a:lnSpc>
              <a:spcBef>
                <a:spcPts val="1681"/>
              </a:spcBef>
              <a:tabLst>
                <a:tab algn="l" pos="876960"/>
                <a:tab algn="l" pos="877680"/>
                <a:tab algn="l" pos="2486160"/>
                <a:tab algn="l" pos="3169440"/>
                <a:tab algn="l" pos="4423320"/>
                <a:tab algn="l" pos="5519520"/>
                <a:tab algn="l" pos="6122520"/>
                <a:tab algn="l" pos="77126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2319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  <a:tab algn="l" pos="367020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Super(base)</a:t>
            </a:r>
            <a:r>
              <a:rPr b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Person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76960" indent="-407520">
              <a:lnSpc>
                <a:spcPct val="100000"/>
              </a:lnSpc>
              <a:spcBef>
                <a:spcPts val="1695"/>
              </a:spcBef>
              <a:buClr>
                <a:srgbClr val="000000"/>
              </a:buClr>
              <a:buFont typeface="Arial MT"/>
              <a:buChar char="–"/>
              <a:tabLst>
                <a:tab algn="l" pos="876960"/>
                <a:tab algn="l" pos="877680"/>
              </a:tabLst>
            </a:pP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(sub)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,Student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pic>
        <p:nvPicPr>
          <p:cNvPr id="492" name="object 3" descr=""/>
          <p:cNvPicPr/>
          <p:nvPr/>
        </p:nvPicPr>
        <p:blipFill>
          <a:blip r:embed="rId2"/>
          <a:stretch/>
        </p:blipFill>
        <p:spPr>
          <a:xfrm>
            <a:off x="1643400" y="2222640"/>
            <a:ext cx="6725520" cy="3186360"/>
          </a:xfrm>
          <a:prstGeom prst="rect">
            <a:avLst/>
          </a:prstGeom>
          <a:ln w="0">
            <a:noFill/>
          </a:ln>
        </p:spPr>
      </p:pic>
      <p:sp>
        <p:nvSpPr>
          <p:cNvPr id="494" name="object 5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2570400" y="460080"/>
            <a:ext cx="4898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6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8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39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object 4"/>
          <p:cNvSpPr/>
          <p:nvPr/>
        </p:nvSpPr>
        <p:spPr>
          <a:xfrm>
            <a:off x="1500480" y="1133280"/>
            <a:ext cx="7580160" cy="61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0" bIns="0" anchor="t">
            <a:spAutoFit/>
          </a:bodyPr>
          <a:p>
            <a:pPr marL="419040" indent="-407160">
              <a:lnSpc>
                <a:spcPct val="100000"/>
              </a:lnSpc>
              <a:spcBef>
                <a:spcPts val="1389"/>
              </a:spcBef>
              <a:buClr>
                <a:srgbClr val="000000"/>
              </a:buClr>
              <a:buSzPct val="108000"/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Suppose</a:t>
            </a:r>
            <a:r>
              <a:rPr b="0" lang="en-IN" sz="26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stores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160" algn="just">
              <a:lnSpc>
                <a:spcPct val="150000"/>
              </a:lnSpc>
              <a:spcBef>
                <a:spcPts val="40"/>
              </a:spcBef>
              <a:buClr>
                <a:srgbClr val="000000"/>
              </a:buClr>
              <a:buSzPct val="108000"/>
              <a:buFont typeface="Arial MT"/>
              <a:buChar char="•"/>
              <a:tabLst>
                <a:tab algn="l" pos="876960"/>
              </a:tabLst>
            </a:pP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data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-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name,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aadhar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number,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address and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data-of-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birth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8769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buClr>
                <a:srgbClr val="000000"/>
              </a:buClr>
              <a:buSzPct val="108000"/>
              <a:buFont typeface="Arial MT"/>
              <a:buChar char="•"/>
              <a:tabLst>
                <a:tab algn="l" pos="876240"/>
                <a:tab algn="l" pos="876960"/>
              </a:tabLst>
            </a:pPr>
            <a:r>
              <a:rPr b="1" i="1" lang="en-IN" sz="2600" spc="-12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-enter_details(),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modify_details().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SzPct val="108000"/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subclass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Person.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spcBef>
                <a:spcPts val="930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240"/>
                <a:tab algn="l" pos="876960"/>
                <a:tab algn="l" pos="3488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So</a:t>
            </a:r>
            <a:r>
              <a:rPr b="0" lang="en-IN" sz="2400" spc="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inherits</a:t>
            </a:r>
            <a:r>
              <a:rPr b="0" i="1" lang="en-IN" sz="2400" spc="30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all</a:t>
            </a:r>
            <a:r>
              <a:rPr b="0" i="1" lang="en-IN" sz="24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i="1" lang="en-IN" sz="24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i="1" lang="en-IN" sz="24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i="1" lang="en-IN" sz="2400" spc="31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41" strike="noStrike">
                <a:solidFill>
                  <a:srgbClr val="000000"/>
                </a:solidFill>
                <a:latin typeface="Times New Roman"/>
              </a:rPr>
              <a:t>of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876240" algn="just">
              <a:lnSpc>
                <a:spcPct val="100000"/>
              </a:lnSpc>
              <a:spcBef>
                <a:spcPts val="1440"/>
              </a:spcBef>
              <a:tabLst>
                <a:tab algn="l" pos="876240"/>
                <a:tab algn="l" pos="876960"/>
                <a:tab algn="l" pos="3488760"/>
              </a:tabLst>
            </a:pP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i="1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2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160" algn="just">
              <a:lnSpc>
                <a:spcPct val="150000"/>
              </a:lnSpc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9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also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contain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and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specific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such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empid,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designation,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calculate_experience()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2570400" y="460080"/>
            <a:ext cx="4898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6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object 4"/>
          <p:cNvSpPr/>
          <p:nvPr/>
        </p:nvSpPr>
        <p:spPr>
          <a:xfrm>
            <a:off x="1500480" y="1113480"/>
            <a:ext cx="7523280" cy="56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6840" bIns="0" anchor="t">
            <a:spAutoFit/>
          </a:bodyPr>
          <a:p>
            <a:pPr marL="419040" indent="-407160">
              <a:lnSpc>
                <a:spcPct val="100000"/>
              </a:lnSpc>
              <a:spcBef>
                <a:spcPts val="1471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Suppose</a:t>
            </a:r>
            <a:r>
              <a:rPr b="0" lang="en-IN" sz="24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Person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stores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spcBef>
                <a:spcPts val="2004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240"/>
                <a:tab algn="l" pos="876960"/>
              </a:tabLst>
            </a:pP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i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name,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aadhar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number,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address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data-of-birth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spcBef>
                <a:spcPts val="2004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240"/>
                <a:tab algn="l" pos="876960"/>
              </a:tabLst>
            </a:pPr>
            <a:r>
              <a:rPr b="1" i="1" lang="en-IN" sz="2400" spc="-12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-enter_details(),</a:t>
            </a:r>
            <a:r>
              <a:rPr b="0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modify_details().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19040" indent="-407160">
              <a:lnSpc>
                <a:spcPct val="100000"/>
              </a:lnSpc>
              <a:spcBef>
                <a:spcPts val="1395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419040"/>
                <a:tab algn="l" pos="41976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subclass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Person.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spcBef>
                <a:spcPts val="924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240"/>
                <a:tab algn="l" pos="8769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contain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IN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specific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employee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such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as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  <a:tabLst>
                <a:tab algn="l" pos="876240"/>
                <a:tab algn="l" pos="87696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empid,</a:t>
            </a:r>
            <a:r>
              <a:rPr b="0" lang="en-IN" sz="24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designation,</a:t>
            </a:r>
            <a:r>
              <a:rPr b="0" lang="en-IN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calculate_experience()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876240"/>
                <a:tab algn="l" pos="876960"/>
              </a:tabLst>
            </a:pP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  <a:p>
            <a:pPr marL="419040">
              <a:lnSpc>
                <a:spcPct val="100000"/>
              </a:lnSpc>
              <a:spcBef>
                <a:spcPts val="6"/>
              </a:spcBef>
              <a:tabLst>
                <a:tab algn="l" pos="876240"/>
                <a:tab algn="l" pos="876960"/>
              </a:tabLst>
            </a:pP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Employee-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240"/>
                <a:tab algn="l" pos="876960"/>
              </a:tabLst>
            </a:pP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1" i="1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name,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aadhar</a:t>
            </a:r>
            <a:r>
              <a:rPr b="0" lang="en-IN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21" strike="noStrike">
                <a:solidFill>
                  <a:srgbClr val="000000"/>
                </a:solidFill>
                <a:latin typeface="Times New Roman"/>
              </a:rPr>
              <a:t>number,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address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data-of-birth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76240" indent="-407520">
              <a:lnSpc>
                <a:spcPct val="100000"/>
              </a:lnSpc>
              <a:spcBef>
                <a:spcPts val="1996"/>
              </a:spcBef>
              <a:buClr>
                <a:srgbClr val="000000"/>
              </a:buClr>
              <a:buSzPct val="117000"/>
              <a:buFont typeface="Arial MT"/>
              <a:buChar char="•"/>
              <a:tabLst>
                <a:tab algn="l" pos="876240"/>
                <a:tab algn="l" pos="876960"/>
              </a:tabLst>
            </a:pPr>
            <a:r>
              <a:rPr b="1" i="1" lang="en-IN" sz="2400" spc="-12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-enter_details(),</a:t>
            </a:r>
            <a:r>
              <a:rPr b="0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modify_details().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2407320" y="950760"/>
            <a:ext cx="5221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8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object 4"/>
          <p:cNvSpPr/>
          <p:nvPr/>
        </p:nvSpPr>
        <p:spPr>
          <a:xfrm>
            <a:off x="1018800" y="1964880"/>
            <a:ext cx="7982280" cy="30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>
              <a:lnSpc>
                <a:spcPct val="15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Faculty,</a:t>
            </a:r>
            <a:r>
              <a:rPr b="0" lang="en-IN" sz="32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students,</a:t>
            </a:r>
            <a:r>
              <a:rPr b="0" lang="en-IN" sz="32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32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staff</a:t>
            </a:r>
            <a:r>
              <a:rPr b="0" lang="en-IN" sz="3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3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library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members.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2594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class(superclass)-</a:t>
            </a:r>
            <a:r>
              <a:rPr b="0" lang="en-IN" sz="32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190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Derived</a:t>
            </a:r>
            <a:r>
              <a:rPr b="0" lang="en-IN" sz="3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class(subclass)</a:t>
            </a:r>
            <a:r>
              <a:rPr b="0" lang="en-IN" sz="3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-?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2407320" y="950760"/>
            <a:ext cx="5221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object 4"/>
          <p:cNvSpPr/>
          <p:nvPr/>
        </p:nvSpPr>
        <p:spPr>
          <a:xfrm>
            <a:off x="1018800" y="1964520"/>
            <a:ext cx="8047080" cy="41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>
              <a:lnSpc>
                <a:spcPct val="15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Faculty,</a:t>
            </a:r>
            <a:r>
              <a:rPr b="0" lang="en-IN" sz="32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students,</a:t>
            </a:r>
            <a:r>
              <a:rPr b="0" lang="en-IN" sz="3200" spc="26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32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staff</a:t>
            </a:r>
            <a:r>
              <a:rPr b="0" lang="en-IN" sz="32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3200" spc="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library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members.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2594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class(superclass)-</a:t>
            </a:r>
            <a:r>
              <a:rPr b="0" lang="en-IN" sz="3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32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member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1995120"/>
                <a:tab algn="l" pos="4657680"/>
                <a:tab algn="l" pos="6255360"/>
                <a:tab algn="l" pos="7932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s(s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lt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st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,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00000"/>
              </a:lnSpc>
              <a:spcBef>
                <a:spcPts val="1919"/>
              </a:spcBef>
              <a:tabLst>
                <a:tab algn="l" pos="443880"/>
                <a:tab algn="l" pos="444600"/>
                <a:tab algn="l" pos="1995120"/>
                <a:tab algn="l" pos="4657680"/>
                <a:tab algn="l" pos="6255360"/>
                <a:tab algn="l" pos="7932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library</a:t>
            </a:r>
            <a:r>
              <a:rPr b="0" lang="en-IN" sz="32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staff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067200" y="935280"/>
            <a:ext cx="3920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1" lang="en-IN" sz="44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object 4"/>
          <p:cNvSpPr/>
          <p:nvPr/>
        </p:nvSpPr>
        <p:spPr>
          <a:xfrm>
            <a:off x="916920" y="1610640"/>
            <a:ext cx="8073000" cy="17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2560" bIns="0" anchor="t">
            <a:spAutoFit/>
          </a:bodyPr>
          <a:p>
            <a:pPr marL="355680" indent="-343080">
              <a:lnSpc>
                <a:spcPct val="100000"/>
              </a:lnSpc>
              <a:spcBef>
                <a:spcPts val="414"/>
              </a:spcBef>
              <a:buClr>
                <a:srgbClr val="000000"/>
              </a:buClr>
              <a:buFont typeface="Arial MT"/>
              <a:buChar char="•"/>
              <a:tabLst>
                <a:tab algn="l" pos="354960"/>
                <a:tab algn="l" pos="35568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During</a:t>
            </a:r>
            <a:r>
              <a:rPr b="0" lang="en-IN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3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phase,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756360" indent="-286920" algn="just">
              <a:lnSpc>
                <a:spcPts val="3019"/>
              </a:lnSpc>
              <a:spcBef>
                <a:spcPts val="649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document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produced,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based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on</a:t>
            </a:r>
            <a:r>
              <a:rPr b="0" lang="en-IN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customer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requirements (documented in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SRS -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Requirements Specification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document)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object 5"/>
          <p:cNvSpPr/>
          <p:nvPr/>
        </p:nvSpPr>
        <p:spPr>
          <a:xfrm>
            <a:off x="942840" y="5454000"/>
            <a:ext cx="8043840" cy="9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040" bIns="0" anchor="t">
            <a:spAutoFit/>
          </a:bodyPr>
          <a:p>
            <a:pPr marL="443880" indent="-431640">
              <a:lnSpc>
                <a:spcPts val="3461"/>
              </a:lnSpc>
              <a:spcBef>
                <a:spcPts val="536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2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1" lang="en-IN" sz="32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process</a:t>
            </a:r>
            <a:r>
              <a:rPr b="1" lang="en-IN" sz="32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essentially</a:t>
            </a:r>
            <a:r>
              <a:rPr b="0" lang="en-IN" sz="3200" spc="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7" strike="noStrike">
                <a:solidFill>
                  <a:srgbClr val="000000"/>
                </a:solidFill>
                <a:latin typeface="Times New Roman"/>
              </a:rPr>
              <a:t>transforms</a:t>
            </a:r>
            <a:r>
              <a:rPr b="0" i="1" lang="en-IN" sz="3200" spc="1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12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i="1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1" strike="noStrike">
                <a:solidFill>
                  <a:srgbClr val="000000"/>
                </a:solidFill>
                <a:latin typeface="Times New Roman"/>
              </a:rPr>
              <a:t>SRS</a:t>
            </a:r>
            <a:r>
              <a:rPr b="0" i="1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4" strike="noStrike">
                <a:solidFill>
                  <a:srgbClr val="000000"/>
                </a:solidFill>
                <a:latin typeface="Times New Roman"/>
              </a:rPr>
              <a:t>document</a:t>
            </a:r>
            <a:r>
              <a:rPr b="0" i="1" lang="en-IN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1" strike="noStrike">
                <a:solidFill>
                  <a:srgbClr val="000000"/>
                </a:solidFill>
                <a:latin typeface="Times New Roman"/>
              </a:rPr>
              <a:t>into</a:t>
            </a:r>
            <a:r>
              <a:rPr b="0" i="1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IN" sz="3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i="1" lang="en-IN" sz="32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3200" spc="-1" strike="noStrike">
                <a:solidFill>
                  <a:srgbClr val="000000"/>
                </a:solidFill>
                <a:latin typeface="Times New Roman"/>
              </a:rPr>
              <a:t>document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object 6" descr=""/>
          <p:cNvPicPr/>
          <p:nvPr/>
        </p:nvPicPr>
        <p:blipFill>
          <a:blip r:embed="rId2"/>
          <a:stretch/>
        </p:blipFill>
        <p:spPr>
          <a:xfrm>
            <a:off x="2340720" y="3997440"/>
            <a:ext cx="4286520" cy="11426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2"/>
          <p:cNvSpPr>
            <a:spLocks noGrp="1"/>
          </p:cNvSpPr>
          <p:nvPr>
            <p:ph type="sldNum" idx="21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3B1D5CC0-541D-4160-876D-2CFDC7F2A191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2407320" y="950760"/>
            <a:ext cx="52210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Inheritance</a:t>
            </a:r>
            <a:r>
              <a:rPr b="1" lang="en-IN" sz="4400" spc="-14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4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0" lang="en-IN" sz="4400" spc="-12" strike="noStrike">
                <a:solidFill>
                  <a:schemeClr val="dk1"/>
                </a:solidFill>
                <a:latin typeface="Times New Roman"/>
              </a:rPr>
              <a:t>Example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8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object 4"/>
          <p:cNvSpPr/>
          <p:nvPr/>
        </p:nvSpPr>
        <p:spPr>
          <a:xfrm>
            <a:off x="1018800" y="1964520"/>
            <a:ext cx="8062200" cy="22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Faculty,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students, and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library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staff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library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members.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Students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fall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three categories 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PG,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UG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research-scholars.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pic>
        <p:nvPicPr>
          <p:cNvPr id="521" name="object 3" descr=""/>
          <p:cNvPicPr/>
          <p:nvPr/>
        </p:nvPicPr>
        <p:blipFill>
          <a:blip r:embed="rId2"/>
          <a:stretch/>
        </p:blipFill>
        <p:spPr>
          <a:xfrm>
            <a:off x="1296360" y="1751400"/>
            <a:ext cx="6936840" cy="3748320"/>
          </a:xfrm>
          <a:prstGeom prst="rect">
            <a:avLst/>
          </a:prstGeom>
          <a:ln w="0">
            <a:noFill/>
          </a:ln>
        </p:spPr>
      </p:pic>
      <p:sp>
        <p:nvSpPr>
          <p:cNvPr id="522" name="object 4"/>
          <p:cNvSpPr/>
          <p:nvPr/>
        </p:nvSpPr>
        <p:spPr>
          <a:xfrm>
            <a:off x="992880" y="5697360"/>
            <a:ext cx="253512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32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hierarchy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26" name="object 3"/>
          <p:cNvSpPr/>
          <p:nvPr/>
        </p:nvSpPr>
        <p:spPr>
          <a:xfrm>
            <a:off x="1907640" y="5697360"/>
            <a:ext cx="594576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hierarchy</a:t>
            </a:r>
            <a:r>
              <a:rPr b="0" lang="en-IN" sz="3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geometric</a:t>
            </a:r>
            <a:r>
              <a:rPr b="0" lang="en-IN" sz="3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objects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object 4" descr=""/>
          <p:cNvPicPr/>
          <p:nvPr/>
        </p:nvPicPr>
        <p:blipFill>
          <a:blip r:embed="rId2"/>
          <a:stretch/>
        </p:blipFill>
        <p:spPr>
          <a:xfrm>
            <a:off x="2174400" y="1909440"/>
            <a:ext cx="5087880" cy="3530520"/>
          </a:xfrm>
          <a:prstGeom prst="rect">
            <a:avLst/>
          </a:prstGeom>
          <a:ln w="0">
            <a:noFill/>
          </a:ln>
        </p:spPr>
      </p:pic>
      <p:sp>
        <p:nvSpPr>
          <p:cNvPr id="529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2811240" y="951480"/>
            <a:ext cx="440352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300" spc="-7" strike="noStrike">
                <a:solidFill>
                  <a:schemeClr val="dk1"/>
                </a:solidFill>
                <a:latin typeface="Times New Roman"/>
              </a:rPr>
              <a:t>Method</a:t>
            </a:r>
            <a:r>
              <a:rPr b="1" lang="en-IN" sz="4300" spc="-22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300" spc="-15" strike="noStrike">
                <a:solidFill>
                  <a:schemeClr val="dk1"/>
                </a:solidFill>
                <a:latin typeface="Times New Roman"/>
              </a:rPr>
              <a:t>overriding</a:t>
            </a:r>
            <a:endParaRPr b="0" lang="en-IN" sz="4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3" name="object 9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object 4"/>
          <p:cNvSpPr/>
          <p:nvPr/>
        </p:nvSpPr>
        <p:spPr>
          <a:xfrm>
            <a:off x="1031040" y="1977120"/>
            <a:ext cx="8047080" cy="20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31640" indent="-419760" algn="just">
              <a:lnSpc>
                <a:spcPct val="1500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algn="l" pos="432360"/>
              </a:tabLst>
            </a:pP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30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30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30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0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30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3000" spc="27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000" spc="2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3000" spc="2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defined </a:t>
            </a:r>
            <a:r>
              <a:rPr b="0" lang="en-IN" sz="3000" spc="-7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a derived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class,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then the method </a:t>
            </a:r>
            <a:r>
              <a:rPr b="0" lang="en-IN" sz="3000" spc="-12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said to 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0" lang="en-IN" sz="30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overridden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 derived</a:t>
            </a:r>
            <a:r>
              <a:rPr b="0" lang="en-IN" sz="30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object 5"/>
          <p:cNvSpPr/>
          <p:nvPr/>
        </p:nvSpPr>
        <p:spPr>
          <a:xfrm>
            <a:off x="6994800" y="4721400"/>
            <a:ext cx="156168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30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method </a:t>
            </a:r>
            <a:r>
              <a:rPr b="0" lang="en-IN" sz="3000" spc="-7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overrides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object 6"/>
          <p:cNvSpPr/>
          <p:nvPr/>
        </p:nvSpPr>
        <p:spPr>
          <a:xfrm>
            <a:off x="1031040" y="4035960"/>
            <a:ext cx="771984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31640" indent="-41976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31640"/>
                <a:tab algn="l" pos="432360"/>
                <a:tab algn="l" pos="1004400"/>
                <a:tab algn="l" pos="2444760"/>
                <a:tab algn="l" pos="2594520"/>
                <a:tab algn="l" pos="3550320"/>
                <a:tab algn="l" pos="4035960"/>
                <a:tab algn="l" pos="5109120"/>
                <a:tab algn="l" pos="6890400"/>
              </a:tabLst>
            </a:pP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subc</a:t>
            </a:r>
            <a:r>
              <a:rPr b="0" lang="en-IN" sz="30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30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contain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3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0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0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30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ho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26" strike="noStrike">
                <a:solidFill>
                  <a:srgbClr val="000000"/>
                </a:solidFill>
                <a:latin typeface="Times New Roman"/>
              </a:rPr>
              <a:t>na</a:t>
            </a:r>
            <a:r>
              <a:rPr b="0" lang="en-IN" sz="3000" spc="-32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superclass</a:t>
            </a: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3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subclass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object 7"/>
          <p:cNvSpPr/>
          <p:nvPr/>
        </p:nvSpPr>
        <p:spPr>
          <a:xfrm>
            <a:off x="1450440" y="5636520"/>
            <a:ext cx="281268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000" spc="-7" strike="noStrike">
                <a:solidFill>
                  <a:srgbClr val="000000"/>
                </a:solidFill>
                <a:latin typeface="Times New Roman"/>
              </a:rPr>
              <a:t>superclass</a:t>
            </a:r>
            <a:r>
              <a:rPr b="0" lang="en-IN" sz="30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000" spc="-15" strike="noStrike">
                <a:solidFill>
                  <a:srgbClr val="000000"/>
                </a:solidFill>
                <a:latin typeface="Times New Roman"/>
              </a:rPr>
              <a:t>method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39" name="object 3"/>
          <p:cNvSpPr/>
          <p:nvPr/>
        </p:nvSpPr>
        <p:spPr>
          <a:xfrm>
            <a:off x="1018800" y="5829840"/>
            <a:ext cx="23893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5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overriding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object 4" descr=""/>
          <p:cNvPicPr/>
          <p:nvPr/>
        </p:nvPicPr>
        <p:blipFill>
          <a:blip r:embed="rId2"/>
          <a:stretch/>
        </p:blipFill>
        <p:spPr>
          <a:xfrm>
            <a:off x="1605600" y="2484720"/>
            <a:ext cx="7094520" cy="3067920"/>
          </a:xfrm>
          <a:prstGeom prst="rect">
            <a:avLst/>
          </a:prstGeom>
          <a:ln w="0">
            <a:noFill/>
          </a:ln>
        </p:spPr>
      </p:pic>
      <p:sp>
        <p:nvSpPr>
          <p:cNvPr id="541" name="object 5"/>
          <p:cNvSpPr/>
          <p:nvPr/>
        </p:nvSpPr>
        <p:spPr>
          <a:xfrm>
            <a:off x="6557760" y="5829840"/>
            <a:ext cx="239040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5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5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500" spc="-15" strike="noStrike">
                <a:solidFill>
                  <a:srgbClr val="000000"/>
                </a:solidFill>
                <a:latin typeface="Times New Roman"/>
              </a:rPr>
              <a:t>overriding</a:t>
            </a:r>
            <a:endParaRPr b="0" lang="en-IN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3259440" y="950760"/>
            <a:ext cx="35226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l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y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m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400" spc="-21" strike="noStrike">
                <a:solidFill>
                  <a:schemeClr val="dk1"/>
                </a:solidFill>
                <a:latin typeface="Times New Roman"/>
              </a:rPr>
              <a:t>r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p</a:t>
            </a:r>
            <a:r>
              <a:rPr b="1" lang="en-IN" sz="4400" spc="-32" strike="noStrike">
                <a:solidFill>
                  <a:schemeClr val="dk1"/>
                </a:solidFill>
                <a:latin typeface="Times New Roman"/>
              </a:rPr>
              <a:t>h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400" spc="-26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m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7" name="object 11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object 4"/>
          <p:cNvSpPr/>
          <p:nvPr/>
        </p:nvSpPr>
        <p:spPr>
          <a:xfrm>
            <a:off x="5560920" y="2281320"/>
            <a:ext cx="92484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object 5"/>
          <p:cNvSpPr/>
          <p:nvPr/>
        </p:nvSpPr>
        <p:spPr>
          <a:xfrm>
            <a:off x="6923520" y="2281320"/>
            <a:ext cx="64980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po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object 6"/>
          <p:cNvSpPr/>
          <p:nvPr/>
        </p:nvSpPr>
        <p:spPr>
          <a:xfrm>
            <a:off x="8011800" y="2281320"/>
            <a:ext cx="104292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object 7"/>
          <p:cNvSpPr/>
          <p:nvPr/>
        </p:nvSpPr>
        <p:spPr>
          <a:xfrm>
            <a:off x="1042920" y="1988640"/>
            <a:ext cx="407628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19760" indent="-407520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  <a:tab algn="l" pos="296928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lit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y  morphism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(forms).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object 8"/>
          <p:cNvSpPr/>
          <p:nvPr/>
        </p:nvSpPr>
        <p:spPr>
          <a:xfrm>
            <a:off x="1042920" y="3346200"/>
            <a:ext cx="5024880" cy="25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8600" bIns="0" anchor="t">
            <a:spAutoFit/>
          </a:bodyPr>
          <a:p>
            <a:pPr marL="419760" indent="-40752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Font typeface="Arial MT"/>
              <a:buChar char="•"/>
              <a:tabLst>
                <a:tab algn="l" pos="419760"/>
                <a:tab algn="l" pos="4204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Real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world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example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876960" indent="-407520">
              <a:lnSpc>
                <a:spcPct val="149000"/>
              </a:lnSpc>
              <a:spcBef>
                <a:spcPts val="54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Diamond,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graphite,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polymorphic</a:t>
            </a:r>
            <a:r>
              <a:rPr b="0" lang="en-IN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forms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carbon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object 9"/>
          <p:cNvSpPr/>
          <p:nvPr/>
        </p:nvSpPr>
        <p:spPr>
          <a:xfrm>
            <a:off x="6333480" y="4201920"/>
            <a:ext cx="272268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tabLst>
                <a:tab algn="l" pos="1021680"/>
                <a:tab algn="l" pos="1870560"/>
              </a:tabLst>
            </a:pP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ll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pic>
        <p:nvPicPr>
          <p:cNvPr id="555" name="object 3" descr=""/>
          <p:cNvPicPr/>
          <p:nvPr/>
        </p:nvPicPr>
        <p:blipFill>
          <a:blip r:embed="rId2"/>
          <a:stretch/>
        </p:blipFill>
        <p:spPr>
          <a:xfrm>
            <a:off x="587160" y="2172240"/>
            <a:ext cx="8993520" cy="2790360"/>
          </a:xfrm>
          <a:prstGeom prst="rect">
            <a:avLst/>
          </a:prstGeom>
          <a:ln w="0">
            <a:noFill/>
          </a:ln>
        </p:spPr>
      </p:pic>
      <p:sp>
        <p:nvSpPr>
          <p:cNvPr id="557" name="object 5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49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2536560" y="642960"/>
            <a:ext cx="49899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Static</a:t>
            </a:r>
            <a:r>
              <a:rPr b="1" lang="en-IN" sz="44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polymorphism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object 4"/>
          <p:cNvSpPr/>
          <p:nvPr/>
        </p:nvSpPr>
        <p:spPr>
          <a:xfrm>
            <a:off x="1018800" y="1905480"/>
            <a:ext cx="8062200" cy="47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9480" bIns="0" anchor="t">
            <a:spAutoFit/>
          </a:bodyPr>
          <a:p>
            <a:pPr marL="443880" indent="-431640" algn="just">
              <a:lnSpc>
                <a:spcPct val="100000"/>
              </a:lnSpc>
              <a:spcBef>
                <a:spcPts val="1256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4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0" lang="en-IN" sz="2400" spc="693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polymorphism</a:t>
            </a:r>
            <a:r>
              <a:rPr b="0" lang="en-IN" sz="2400" spc="693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occurs</a:t>
            </a:r>
            <a:r>
              <a:rPr b="0" lang="en-IN" sz="2400" spc="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69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when   </a:t>
            </a:r>
            <a:r>
              <a:rPr b="0" lang="en-IN" sz="24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multiple</a:t>
            </a:r>
            <a:r>
              <a:rPr b="0" lang="en-IN" sz="2400" spc="693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methods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00000"/>
              </a:lnSpc>
              <a:spcBef>
                <a:spcPts val="1154"/>
              </a:spcBef>
              <a:tabLst>
                <a:tab algn="l" pos="444600"/>
              </a:tabLst>
            </a:pP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implement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4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operation.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2149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4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0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polymorphism</a:t>
            </a:r>
            <a:r>
              <a:rPr b="0" lang="en-IN" sz="2400" spc="19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4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4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4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" strike="noStrike">
                <a:solidFill>
                  <a:srgbClr val="000000"/>
                </a:solidFill>
                <a:latin typeface="Times New Roman"/>
              </a:rPr>
              <a:t>static</a:t>
            </a:r>
            <a:r>
              <a:rPr b="1" lang="en-IN" sz="24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400" spc="-15" strike="noStrike">
                <a:solidFill>
                  <a:srgbClr val="000000"/>
                </a:solidFill>
                <a:latin typeface="Times New Roman"/>
              </a:rPr>
              <a:t>binding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40000"/>
              </a:lnSpc>
              <a:spcBef>
                <a:spcPts val="159"/>
              </a:spcBef>
              <a:buClr>
                <a:srgbClr val="000000"/>
              </a:buClr>
              <a:buSzPct val="133000"/>
              <a:buFont typeface="Arial MT"/>
              <a:buChar char="•"/>
              <a:tabLst>
                <a:tab algn="l" pos="4446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4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different</a:t>
            </a:r>
            <a:r>
              <a:rPr b="0" i="1" lang="en-IN" sz="2400" spc="-1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4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methods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2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1" i="1" lang="en-IN" sz="2400" spc="-7" strike="noStrike">
                <a:solidFill>
                  <a:srgbClr val="000000"/>
                </a:solidFill>
                <a:latin typeface="Times New Roman"/>
              </a:rPr>
              <a:t> name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26" strike="noStrike">
                <a:solidFill>
                  <a:srgbClr val="000000"/>
                </a:solidFill>
                <a:latin typeface="Times New Roman"/>
              </a:rPr>
              <a:t>but </a:t>
            </a:r>
            <a:r>
              <a:rPr b="0" i="1" lang="en-IN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di</a:t>
            </a:r>
            <a:r>
              <a:rPr b="0" i="1" lang="en-IN" sz="2400" spc="4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fe</a:t>
            </a:r>
            <a:r>
              <a:rPr b="0" i="1" lang="en-IN" sz="2400" spc="-9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400" spc="-1" strike="noStrike">
                <a:solidFill>
                  <a:srgbClr val="000000"/>
                </a:solidFill>
                <a:latin typeface="Times New Roman"/>
              </a:rPr>
              <a:t>ent</a:t>
            </a:r>
            <a:r>
              <a:rPr b="0" i="1" lang="en-IN" sz="24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parameter</a:t>
            </a:r>
            <a:r>
              <a:rPr b="0" i="1" lang="en-IN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4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400" spc="-26" strike="noStrike">
                <a:solidFill>
                  <a:srgbClr val="000000"/>
                </a:solidFill>
                <a:latin typeface="Times New Roman"/>
              </a:rPr>
              <a:t>ype</a:t>
            </a:r>
            <a:r>
              <a:rPr b="0" i="1" lang="en-IN" sz="24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901080" indent="-407520" algn="just">
              <a:lnSpc>
                <a:spcPct val="136000"/>
              </a:lnSpc>
              <a:spcBef>
                <a:spcPts val="65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that method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invoked(called), (there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different </a:t>
            </a:r>
            <a:r>
              <a:rPr b="0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methods with same name here),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exact method which </a:t>
            </a:r>
            <a:r>
              <a:rPr b="0" lang="en-IN" sz="2400" spc="-26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58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to be bound to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method-call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400" spc="-7" strike="noStrike">
                <a:solidFill>
                  <a:srgbClr val="000000"/>
                </a:solidFill>
                <a:latin typeface="Times New Roman"/>
              </a:rPr>
              <a:t>determined at </a:t>
            </a:r>
            <a:r>
              <a:rPr b="1" i="1" lang="en-IN" sz="2400" spc="-15" strike="noStrike">
                <a:solidFill>
                  <a:srgbClr val="000000"/>
                </a:solidFill>
                <a:latin typeface="Times New Roman"/>
              </a:rPr>
              <a:t>compile- </a:t>
            </a:r>
            <a:r>
              <a:rPr b="1" i="1" lang="en-IN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400" spc="-1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1" i="1" lang="en-IN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(statically).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197000" y="951480"/>
            <a:ext cx="759816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Method</a:t>
            </a:r>
            <a:r>
              <a:rPr b="1" lang="en-IN" sz="4000" spc="-14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" strike="noStrike">
                <a:solidFill>
                  <a:schemeClr val="dk1"/>
                </a:solidFill>
                <a:latin typeface="Times New Roman"/>
              </a:rPr>
              <a:t>overloading-</a:t>
            </a:r>
            <a:r>
              <a:rPr b="1" lang="en-IN" sz="4000" spc="-19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" strike="noStrike">
                <a:solidFill>
                  <a:schemeClr val="dk1"/>
                </a:solidFill>
                <a:latin typeface="Times New Roman"/>
              </a:rPr>
              <a:t>static</a:t>
            </a:r>
            <a:r>
              <a:rPr b="1" lang="en-IN" sz="4000" spc="-14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binding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object 4"/>
          <p:cNvSpPr/>
          <p:nvPr/>
        </p:nvSpPr>
        <p:spPr>
          <a:xfrm>
            <a:off x="1018800" y="1964520"/>
            <a:ext cx="8064000" cy="29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6"/>
              </a:spcBef>
              <a:buClr>
                <a:srgbClr val="000000"/>
              </a:buClr>
              <a:buFont typeface="Arial MT"/>
              <a:buChar char="•"/>
              <a:tabLst>
                <a:tab algn="l" pos="44460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1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overloading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0" lang="en-IN" sz="3200" spc="80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static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polymorphism.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Here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program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(class)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can 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have </a:t>
            </a:r>
            <a:r>
              <a:rPr b="1" i="1" lang="en-IN" sz="3200" spc="-12" strike="noStrike">
                <a:solidFill>
                  <a:srgbClr val="000000"/>
                </a:solidFill>
                <a:latin typeface="Times New Roman"/>
              </a:rPr>
              <a:t>different </a:t>
            </a:r>
            <a:r>
              <a:rPr b="1" i="1" lang="en-IN" sz="3200" spc="-7" strike="noStrike">
                <a:solidFill>
                  <a:srgbClr val="000000"/>
                </a:solidFill>
                <a:latin typeface="Times New Roman"/>
              </a:rPr>
              <a:t>functions with </a:t>
            </a:r>
            <a:r>
              <a:rPr b="1" i="1" lang="en-IN" sz="3200" spc="-1" strike="noStrike">
                <a:solidFill>
                  <a:srgbClr val="000000"/>
                </a:solidFill>
                <a:latin typeface="Times New Roman"/>
              </a:rPr>
              <a:t>same </a:t>
            </a:r>
            <a:r>
              <a:rPr b="1" i="1" lang="en-IN" sz="3200" spc="-7" strike="noStrike">
                <a:solidFill>
                  <a:srgbClr val="000000"/>
                </a:solidFill>
                <a:latin typeface="Times New Roman"/>
              </a:rPr>
              <a:t>name 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(but </a:t>
            </a:r>
            <a:r>
              <a:rPr b="0" lang="en-IN" sz="3200" spc="-7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32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different</a:t>
            </a:r>
            <a:r>
              <a:rPr b="0" lang="en-IN" sz="32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parameters).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1419480" y="950760"/>
            <a:ext cx="718668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7" strike="noStrike">
                <a:solidFill>
                  <a:schemeClr val="dk1"/>
                </a:solidFill>
                <a:latin typeface="Times New Roman"/>
              </a:rPr>
              <a:t>Example-static</a:t>
            </a:r>
            <a:r>
              <a:rPr b="1" lang="en-IN" sz="44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polymorphism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object 4"/>
          <p:cNvSpPr/>
          <p:nvPr/>
        </p:nvSpPr>
        <p:spPr>
          <a:xfrm>
            <a:off x="1064520" y="1697760"/>
            <a:ext cx="8066160" cy="39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  <a:tabLst>
                <a:tab algn="l" pos="1275840"/>
                <a:tab algn="l" pos="2059200"/>
                <a:tab algn="l" pos="3063960"/>
                <a:tab algn="l" pos="3647520"/>
                <a:tab algn="l" pos="4084920"/>
                <a:tab algn="l" pos="4961880"/>
                <a:tab algn="l" pos="5655240"/>
                <a:tab algn="l" pos="6273720"/>
                <a:tab algn="l" pos="761796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600" spc="-6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600" spc="-21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  Circle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has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three</a:t>
            </a:r>
            <a:r>
              <a:rPr b="0" lang="en-IN" sz="2600" spc="-35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7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methods</a:t>
            </a:r>
            <a:r>
              <a:rPr b="0" lang="en-IN" sz="2600" spc="-5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lang="en-IN" sz="2600" spc="-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named</a:t>
            </a:r>
            <a:r>
              <a:rPr b="0" lang="en-IN" sz="2600" spc="-41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 </a:t>
            </a:r>
            <a:r>
              <a:rPr b="0" i="1" lang="en-IN" sz="2600" spc="-32" strike="noStrike" u="heavy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</a:rPr>
              <a:t>create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4"/>
              </a:spcBef>
              <a:tabLst>
                <a:tab algn="l" pos="1275840"/>
                <a:tab algn="l" pos="2059200"/>
                <a:tab algn="l" pos="3063960"/>
                <a:tab algn="l" pos="3647520"/>
                <a:tab algn="l" pos="4084920"/>
                <a:tab algn="l" pos="4961880"/>
                <a:tab algn="l" pos="5655240"/>
                <a:tab algn="l" pos="6273720"/>
                <a:tab algn="l" pos="7617960"/>
              </a:tabLst>
            </a:pP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  <a:p>
            <a:pPr marL="469800">
              <a:lnSpc>
                <a:spcPct val="100000"/>
              </a:lnSpc>
              <a:tabLst>
                <a:tab algn="l" pos="1275840"/>
                <a:tab algn="l" pos="2059200"/>
                <a:tab algn="l" pos="3063960"/>
                <a:tab algn="l" pos="3647520"/>
                <a:tab algn="l" pos="4084920"/>
                <a:tab algn="l" pos="4961880"/>
                <a:tab algn="l" pos="5655240"/>
                <a:tab algn="l" pos="6273720"/>
                <a:tab algn="l" pos="76179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create()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2200"/>
              </a:spcBef>
              <a:tabLst>
                <a:tab algn="l" pos="1275840"/>
                <a:tab algn="l" pos="2059200"/>
                <a:tab algn="l" pos="3063960"/>
                <a:tab algn="l" pos="3647520"/>
                <a:tab algn="l" pos="4084920"/>
                <a:tab algn="l" pos="4961880"/>
                <a:tab algn="l" pos="5655240"/>
                <a:tab algn="l" pos="6273720"/>
                <a:tab algn="l" pos="76179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create(int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radius)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2205"/>
              </a:spcBef>
              <a:tabLst>
                <a:tab algn="l" pos="1275840"/>
                <a:tab algn="l" pos="2059200"/>
                <a:tab algn="l" pos="3063960"/>
                <a:tab algn="l" pos="3647520"/>
                <a:tab algn="l" pos="4084920"/>
                <a:tab algn="l" pos="4961880"/>
                <a:tab algn="l" pos="5655240"/>
                <a:tab algn="l" pos="6273720"/>
                <a:tab algn="l" pos="76179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create(int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x,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y,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radius)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00"/>
              </a:spcBef>
              <a:tabLst>
                <a:tab algn="l" pos="1275840"/>
                <a:tab algn="l" pos="2059200"/>
                <a:tab algn="l" pos="3063960"/>
                <a:tab algn="l" pos="3647520"/>
                <a:tab algn="l" pos="4084920"/>
                <a:tab algn="l" pos="4961880"/>
                <a:tab algn="l" pos="5655240"/>
                <a:tab algn="l" pos="6273720"/>
                <a:tab algn="l" pos="761796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example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overloading.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object 2" descr=""/>
          <p:cNvPicPr/>
          <p:nvPr/>
        </p:nvPicPr>
        <p:blipFill>
          <a:blip r:embed="rId1"/>
          <a:stretch/>
        </p:blipFill>
        <p:spPr>
          <a:xfrm>
            <a:off x="7859520" y="457200"/>
            <a:ext cx="1646280" cy="45288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67200" y="886320"/>
            <a:ext cx="39207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Software</a:t>
            </a:r>
            <a:r>
              <a:rPr b="1" lang="en-IN" sz="44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Design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object 4"/>
          <p:cNvSpPr/>
          <p:nvPr/>
        </p:nvSpPr>
        <p:spPr>
          <a:xfrm>
            <a:off x="457200" y="3886200"/>
            <a:ext cx="9143640" cy="3428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3428640"/>
              <a:gd name="textAreaBottom" fmla="*/ 3429000 h 3428640"/>
            </a:gdLst>
            <a:ahLst/>
            <a:rect l="textAreaLeft" t="textAreaTop" r="textAreaRight" b="textAreaBottom"/>
            <a:pathLst>
              <a:path w="9144000" h="3429000">
                <a:moveTo>
                  <a:pt x="0" y="0"/>
                </a:moveTo>
                <a:lnTo>
                  <a:pt x="0" y="3428999"/>
                </a:ln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object 5"/>
          <p:cNvSpPr/>
          <p:nvPr/>
        </p:nvSpPr>
        <p:spPr>
          <a:xfrm>
            <a:off x="993240" y="1684080"/>
            <a:ext cx="8071920" cy="53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54960" indent="-34308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The design document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produced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end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the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phase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should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implementable 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using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a</a:t>
            </a:r>
            <a:r>
              <a:rPr b="1" lang="en-IN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programming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Times New Roman"/>
              </a:rPr>
              <a:t>language</a:t>
            </a:r>
            <a:r>
              <a:rPr b="1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 the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subsequent</a:t>
            </a:r>
            <a:r>
              <a:rPr b="0" lang="en-IN" sz="32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(coding)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4" strike="noStrike">
                <a:solidFill>
                  <a:srgbClr val="000000"/>
                </a:solidFill>
                <a:latin typeface="Times New Roman"/>
              </a:rPr>
              <a:t>phase.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5568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55680"/>
              </a:tabLst>
            </a:pPr>
            <a:endParaRPr b="0" lang="en-IN" sz="2850" spc="-1" strike="noStrike">
              <a:solidFill>
                <a:srgbClr val="000000"/>
              </a:solidFill>
              <a:latin typeface="Arial"/>
            </a:endParaRPr>
          </a:p>
          <a:p>
            <a:pPr marL="354960" indent="-343080" algn="just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algn="l" pos="355680"/>
              </a:tabLst>
            </a:pP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Software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first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step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SDLC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 (Software</a:t>
            </a:r>
            <a:r>
              <a:rPr b="0" lang="en-IN" sz="32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Design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7" strike="noStrike">
                <a:solidFill>
                  <a:srgbClr val="000000"/>
                </a:solidFill>
                <a:latin typeface="Times New Roman"/>
              </a:rPr>
              <a:t>Life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Cycle)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22"/>
          </p:nvPr>
        </p:nvSpPr>
        <p:spPr>
          <a:xfrm>
            <a:off x="8857440" y="6921360"/>
            <a:ext cx="231480" cy="450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b="0" lang="en-IN" sz="1200" spc="-1" strike="noStrike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17C01F61-E46B-4066-8B36-17EC5AA7779A}" type="slidenum">
              <a:rPr b="0" lang="en-IN" sz="1200" spc="-1" strike="noStrike">
                <a:solidFill>
                  <a:srgbClr val="888888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1319040" y="953640"/>
            <a:ext cx="737316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3600" spc="-12" strike="noStrike">
                <a:solidFill>
                  <a:schemeClr val="dk1"/>
                </a:solidFill>
                <a:latin typeface="Times New Roman"/>
              </a:rPr>
              <a:t>Example-static</a:t>
            </a:r>
            <a:r>
              <a:rPr b="1" lang="en-IN" sz="3600" spc="-55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3600" spc="-15" strike="noStrike">
                <a:solidFill>
                  <a:schemeClr val="dk1"/>
                </a:solidFill>
                <a:latin typeface="Times New Roman"/>
              </a:rPr>
              <a:t>polymorphism(contd.)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object 4"/>
          <p:cNvSpPr/>
          <p:nvPr/>
        </p:nvSpPr>
        <p:spPr>
          <a:xfrm>
            <a:off x="1052280" y="2222640"/>
            <a:ext cx="8101080" cy="550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880" bIns="0" anchor="t">
            <a:spAutoFit/>
          </a:bodyPr>
          <a:p>
            <a:pPr marL="24840" indent="-12600">
              <a:lnSpc>
                <a:spcPts val="4691"/>
              </a:lnSpc>
              <a:spcBef>
                <a:spcPts val="519"/>
              </a:spcBef>
              <a:buClr>
                <a:srgbClr val="000000"/>
              </a:buClr>
              <a:buSzPct val="115000"/>
              <a:buFont typeface="Wingdings" charset="2"/>
              <a:buChar char=""/>
              <a:tabLst>
                <a:tab algn="l" pos="32256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6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create</a:t>
            </a:r>
            <a:r>
              <a:rPr b="0" i="1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function</a:t>
            </a:r>
            <a:r>
              <a:rPr b="0" i="1" lang="en-IN" sz="2600" spc="9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i="1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i="1" lang="en-IN" sz="26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without</a:t>
            </a:r>
            <a:r>
              <a:rPr b="0" i="1" lang="en-IN" sz="26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parameter</a:t>
            </a:r>
            <a:r>
              <a:rPr b="0" i="1" lang="en-IN" sz="2600" spc="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600" spc="8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int </a:t>
            </a:r>
            <a:r>
              <a:rPr b="1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create()</a:t>
            </a:r>
            <a:r>
              <a:rPr b="1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invoked.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4840" indent="-12600">
              <a:lnSpc>
                <a:spcPts val="4700"/>
              </a:lnSpc>
              <a:spcBef>
                <a:spcPts val="609"/>
              </a:spcBef>
              <a:buClr>
                <a:srgbClr val="000000"/>
              </a:buClr>
              <a:buSzPct val="115000"/>
              <a:buFont typeface="Wingdings" charset="2"/>
              <a:buChar char=""/>
              <a:tabLst>
                <a:tab algn="l" pos="322560"/>
                <a:tab algn="l" pos="1407240"/>
                <a:tab algn="l" pos="2513160"/>
                <a:tab algn="l" pos="3893040"/>
                <a:tab algn="l" pos="4411440"/>
                <a:tab algn="l" pos="5519520"/>
                <a:tab algn="l" pos="6386760"/>
                <a:tab algn="l" pos="716292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i="1" lang="en-IN" sz="2600" spc="-10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ate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fu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r  parameter</a:t>
            </a:r>
            <a:r>
              <a:rPr b="0" i="1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create(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radius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invoked.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4840" indent="-12600">
              <a:lnSpc>
                <a:spcPts val="4691"/>
              </a:lnSpc>
              <a:spcBef>
                <a:spcPts val="414"/>
              </a:spcBef>
              <a:buClr>
                <a:srgbClr val="000000"/>
              </a:buClr>
              <a:buSzPct val="115000"/>
              <a:buFont typeface="Wingdings" charset="2"/>
              <a:buChar char=""/>
              <a:tabLst>
                <a:tab algn="l" pos="322560"/>
                <a:tab algn="l" pos="1379880"/>
                <a:tab algn="l" pos="2462040"/>
                <a:tab algn="l" pos="3813840"/>
                <a:tab algn="l" pos="4304520"/>
                <a:tab algn="l" pos="5382360"/>
                <a:tab algn="l" pos="6221880"/>
                <a:tab algn="l" pos="6788880"/>
                <a:tab algn="l" pos="715968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i="1" lang="en-IN" sz="2600" spc="-10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ate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nct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on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ca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i="1" lang="en-IN" sz="2600" spc="-1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with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</a:t>
            </a:r>
            <a:r>
              <a:rPr b="0" i="1" lang="en-IN" sz="2600" spc="-100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ee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r 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parameters</a:t>
            </a:r>
            <a:r>
              <a:rPr b="0" i="1" lang="en-IN" sz="26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60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1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2" strike="noStrike">
                <a:solidFill>
                  <a:srgbClr val="000000"/>
                </a:solidFill>
                <a:latin typeface="Times New Roman"/>
              </a:rPr>
              <a:t>create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(int</a:t>
            </a:r>
            <a:r>
              <a:rPr b="0" lang="en-IN" sz="2600" spc="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x,</a:t>
            </a:r>
            <a:r>
              <a:rPr b="0" lang="en-IN" sz="26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86" strike="noStrike">
                <a:solidFill>
                  <a:srgbClr val="000000"/>
                </a:solidFill>
                <a:latin typeface="Times New Roman"/>
              </a:rPr>
              <a:t>y,</a:t>
            </a:r>
            <a:r>
              <a:rPr b="0" lang="en-IN" sz="26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int</a:t>
            </a:r>
            <a:r>
              <a:rPr b="0" lang="en-IN" sz="26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radius)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24840">
              <a:lnSpc>
                <a:spcPct val="100000"/>
              </a:lnSpc>
              <a:spcBef>
                <a:spcPts val="1171"/>
              </a:spcBef>
              <a:tabLst>
                <a:tab algn="l" pos="322560"/>
                <a:tab algn="l" pos="1379880"/>
                <a:tab algn="l" pos="2462040"/>
                <a:tab algn="l" pos="3813840"/>
                <a:tab algn="l" pos="4304520"/>
                <a:tab algn="l" pos="5382360"/>
                <a:tab algn="l" pos="6221880"/>
                <a:tab algn="l" pos="6788880"/>
                <a:tab algn="l" pos="7159680"/>
              </a:tabLst>
            </a:pP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invoked.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2133000" y="950760"/>
            <a:ext cx="576864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Dynamic</a:t>
            </a:r>
            <a:r>
              <a:rPr b="1" lang="en-IN" sz="44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2" strike="noStrike">
                <a:solidFill>
                  <a:schemeClr val="dk1"/>
                </a:solidFill>
                <a:latin typeface="Times New Roman"/>
              </a:rPr>
              <a:t>polymorphism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object 4"/>
          <p:cNvSpPr/>
          <p:nvPr/>
        </p:nvSpPr>
        <p:spPr>
          <a:xfrm>
            <a:off x="1018800" y="1988640"/>
            <a:ext cx="8063640" cy="39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Dynamic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polymorphism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also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called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dynamic </a:t>
            </a:r>
            <a:r>
              <a:rPr b="1" lang="en-IN" sz="2800" spc="-12" strike="noStrike">
                <a:solidFill>
                  <a:srgbClr val="000000"/>
                </a:solidFill>
                <a:latin typeface="Times New Roman"/>
              </a:rPr>
              <a:t> binding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 dynamic binding, when a method is called ,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exact method to be invoked (bound) is known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run</a:t>
            </a:r>
            <a:r>
              <a:rPr b="1" lang="en-IN" sz="2800" spc="4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1" lang="en-IN" sz="2800" spc="4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(dynamically)</a:t>
            </a:r>
            <a:r>
              <a:rPr b="1" lang="en-IN" sz="2800" spc="48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4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cannot</a:t>
            </a:r>
            <a:r>
              <a:rPr b="0" i="1" lang="en-IN" sz="2800" spc="44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i="1" lang="en-IN" sz="2800" spc="4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determined </a:t>
            </a:r>
            <a:r>
              <a:rPr b="0" i="1" lang="en-IN" sz="2800" spc="-69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i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7" strike="noStrike">
                <a:solidFill>
                  <a:srgbClr val="000000"/>
                </a:solidFill>
                <a:latin typeface="Times New Roman"/>
              </a:rPr>
              <a:t>compile</a:t>
            </a:r>
            <a:r>
              <a:rPr b="0" i="1" lang="en-IN" sz="28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800" spc="-15" strike="noStrike">
                <a:solidFill>
                  <a:srgbClr val="000000"/>
                </a:solidFill>
                <a:latin typeface="Times New Roman"/>
              </a:rPr>
              <a:t>time.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1209240" y="950760"/>
            <a:ext cx="7601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Dynamic</a:t>
            </a:r>
            <a:r>
              <a:rPr b="1" lang="en-IN" sz="4400" spc="-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polymorphism(contd.)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55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object 4"/>
          <p:cNvSpPr/>
          <p:nvPr/>
        </p:nvSpPr>
        <p:spPr>
          <a:xfrm>
            <a:off x="1018800" y="2139480"/>
            <a:ext cx="8037360" cy="24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algn="l" pos="443880"/>
                <a:tab algn="l" pos="444600"/>
                <a:tab algn="l" pos="2111400"/>
                <a:tab algn="l" pos="3529800"/>
                <a:tab algn="l" pos="3978360"/>
                <a:tab algn="l" pos="5083920"/>
                <a:tab algn="l" pos="5668560"/>
                <a:tab algn="l" pos="645336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y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3200" spc="-1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ed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32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3200" spc="-21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3200" spc="-32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3200" spc="-1" strike="noStrike">
                <a:solidFill>
                  <a:srgbClr val="000000"/>
                </a:solidFill>
                <a:latin typeface="Times New Roman"/>
              </a:rPr>
              <a:t>t  </a:t>
            </a:r>
            <a:r>
              <a:rPr b="0" lang="en-IN" sz="3200" spc="-12" strike="noStrike">
                <a:solidFill>
                  <a:srgbClr val="000000"/>
                </a:solidFill>
                <a:latin typeface="Times New Roman"/>
              </a:rPr>
              <a:t>concepts: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590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  <a:tab algn="l" pos="2768040"/>
                <a:tab algn="l" pos="3234600"/>
                <a:tab algn="l" pos="3738960"/>
                <a:tab algn="l" pos="4777200"/>
                <a:tab algn="l" pos="5222160"/>
                <a:tab algn="l" pos="645804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object.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overriding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hierarchy.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1209240" y="950760"/>
            <a:ext cx="760140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Dynamic</a:t>
            </a:r>
            <a:r>
              <a:rPr b="1" lang="en-IN" sz="4400" spc="-8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polymorphism(contd.)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56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object 4"/>
          <p:cNvSpPr/>
          <p:nvPr/>
        </p:nvSpPr>
        <p:spPr>
          <a:xfrm>
            <a:off x="1018800" y="1741680"/>
            <a:ext cx="8037360" cy="534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860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109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Assignment</a:t>
            </a:r>
            <a:r>
              <a:rPr b="1" lang="en-IN" sz="26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compatible</a:t>
            </a:r>
            <a:r>
              <a:rPr b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objects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4521"/>
              </a:lnSpc>
              <a:spcBef>
                <a:spcPts val="258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  <a:tab algn="l" pos="1321560"/>
                <a:tab algn="l" pos="3895560"/>
                <a:tab algn="l" pos="4977000"/>
                <a:tab algn="l" pos="5396400"/>
                <a:tab algn="l" pos="5962680"/>
                <a:tab algn="l" pos="7096680"/>
              </a:tabLst>
            </a:pP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ject-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ati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ject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rive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cl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i="1" lang="en-IN" sz="2600" spc="-21" strike="noStrike">
                <a:solidFill>
                  <a:srgbClr val="000000"/>
                </a:solidFill>
                <a:latin typeface="Times New Roman"/>
              </a:rPr>
              <a:t>ss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s  are</a:t>
            </a:r>
            <a:r>
              <a:rPr b="1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compatible</a:t>
            </a:r>
            <a:r>
              <a:rPr b="1" i="1" lang="en-IN" sz="26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with the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1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i="1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1" i="1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4530"/>
              </a:lnSpc>
              <a:spcBef>
                <a:spcPts val="394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That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is,</a:t>
            </a:r>
            <a:r>
              <a:rPr b="0" lang="en-IN" sz="26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derived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600" spc="2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2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assigned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base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class,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but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not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vice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versa.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234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1" lang="en-IN" sz="26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overriding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4530"/>
              </a:lnSpc>
              <a:spcBef>
                <a:spcPts val="51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If</a:t>
            </a:r>
            <a:r>
              <a:rPr b="0" lang="en-IN" sz="2600" spc="2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subclass</a:t>
            </a:r>
            <a:r>
              <a:rPr b="0" lang="en-IN" sz="2600" spc="2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contain</a:t>
            </a:r>
            <a:r>
              <a:rPr b="0" lang="en-IN" sz="2600" spc="24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same</a:t>
            </a:r>
            <a:r>
              <a:rPr b="0" lang="en-IN" sz="26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23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name</a:t>
            </a:r>
            <a:r>
              <a:rPr b="0" lang="en-IN" sz="2600" spc="22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24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superclass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subclass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overrides</a:t>
            </a:r>
            <a:r>
              <a:rPr b="0" lang="en-IN" sz="24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Times New Roman"/>
              </a:rPr>
              <a:t>superclass</a:t>
            </a:r>
            <a:r>
              <a:rPr b="0" lang="en-IN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400" spc="-15" strike="noStrike">
                <a:solidFill>
                  <a:srgbClr val="000000"/>
                </a:solidFill>
                <a:latin typeface="Times New Roman"/>
              </a:rPr>
              <a:t>method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2052000" y="951480"/>
            <a:ext cx="59058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Dynamic</a:t>
            </a:r>
            <a:r>
              <a:rPr b="1" lang="en-IN" sz="4000" spc="-171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binding</a:t>
            </a:r>
            <a:r>
              <a:rPr b="1" lang="en-IN" sz="4000" spc="-137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000" spc="-15" strike="noStrike">
                <a:solidFill>
                  <a:schemeClr val="dk1"/>
                </a:solidFill>
                <a:latin typeface="Times New Roman"/>
              </a:rPr>
              <a:t>summary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57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object 4"/>
          <p:cNvSpPr/>
          <p:nvPr/>
        </p:nvSpPr>
        <p:spPr>
          <a:xfrm>
            <a:off x="1018800" y="2010600"/>
            <a:ext cx="8063640" cy="421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40000"/>
              </a:lnSpc>
              <a:spcBef>
                <a:spcPts val="99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Even when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 base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class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invoked,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 algn="just">
              <a:lnSpc>
                <a:spcPct val="140000"/>
              </a:lnSpc>
              <a:spcBef>
                <a:spcPts val="595"/>
              </a:spcBef>
              <a:buClr>
                <a:srgbClr val="000000"/>
              </a:buClr>
              <a:buFont typeface="Arial MT"/>
              <a:buChar char="–"/>
              <a:tabLst>
                <a:tab algn="l" pos="90180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 appropriate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overridden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method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Times New Roman"/>
              </a:rPr>
              <a:t>derived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class</a:t>
            </a:r>
            <a:r>
              <a:rPr b="0" lang="en-IN" sz="28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would</a:t>
            </a:r>
            <a:r>
              <a:rPr b="0" lang="en-IN" sz="28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invoked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0880" algn="just">
              <a:lnSpc>
                <a:spcPct val="140000"/>
              </a:lnSpc>
              <a:spcBef>
                <a:spcPts val="550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algn="l" pos="13590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depending on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exact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may have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been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assigned at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run-time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to the object of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base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343520" y="950760"/>
            <a:ext cx="7344720" cy="1310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Advantage</a:t>
            </a:r>
            <a:r>
              <a:rPr b="1" lang="en-IN" sz="4400" spc="-120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of</a:t>
            </a:r>
            <a:r>
              <a:rPr b="1" lang="en-IN" sz="4400" spc="-52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" strike="noStrike">
                <a:solidFill>
                  <a:schemeClr val="dk1"/>
                </a:solidFill>
                <a:latin typeface="Times New Roman"/>
              </a:rPr>
              <a:t>dynamic</a:t>
            </a:r>
            <a:r>
              <a:rPr b="1" lang="en-IN" sz="4400" spc="-46" strike="noStrike">
                <a:solidFill>
                  <a:schemeClr val="dk1"/>
                </a:solidFill>
                <a:latin typeface="Times New Roman"/>
              </a:rPr>
              <a:t> </a:t>
            </a:r>
            <a:r>
              <a:rPr b="1" lang="en-IN" sz="4400" spc="-15" strike="noStrike">
                <a:solidFill>
                  <a:schemeClr val="dk1"/>
                </a:solidFill>
                <a:latin typeface="Times New Roman"/>
              </a:rPr>
              <a:t>binding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58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object 4"/>
          <p:cNvSpPr/>
          <p:nvPr/>
        </p:nvSpPr>
        <p:spPr>
          <a:xfrm>
            <a:off x="1018800" y="2281320"/>
            <a:ext cx="8031600" cy="35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principal</a:t>
            </a:r>
            <a:r>
              <a:rPr b="0" lang="en-IN" sz="2800" spc="-13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advantage</a:t>
            </a:r>
            <a:r>
              <a:rPr b="0" lang="en-IN" sz="28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dynamic</a:t>
            </a:r>
            <a:r>
              <a:rPr b="0" lang="en-IN" sz="28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binding</a:t>
            </a:r>
            <a:r>
              <a:rPr b="0" lang="en-IN" sz="2800" spc="-12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1" strike="noStrike">
                <a:solidFill>
                  <a:srgbClr val="000000"/>
                </a:solidFill>
                <a:latin typeface="Times New Roman"/>
              </a:rPr>
              <a:t>that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ct val="100000"/>
              </a:lnSpc>
              <a:spcBef>
                <a:spcPts val="2290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  <a:tab algn="l" pos="1237680"/>
                <a:tab algn="l" pos="2106360"/>
                <a:tab algn="l" pos="2521080"/>
                <a:tab algn="l" pos="3748320"/>
                <a:tab algn="l" pos="6000840"/>
                <a:tab algn="l" pos="6653520"/>
              </a:tabLst>
            </a:pP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ea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ds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en-IN" sz="2800" spc="-80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g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IN" sz="2800" spc="-26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800" spc="-21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ng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4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800" spc="-35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ilit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901080">
              <a:lnSpc>
                <a:spcPct val="100000"/>
              </a:lnSpc>
              <a:spcBef>
                <a:spcPts val="1709"/>
              </a:spcBef>
              <a:tabLst>
                <a:tab algn="l" pos="901080"/>
                <a:tab algn="l" pos="901800"/>
                <a:tab algn="l" pos="1237680"/>
                <a:tab algn="l" pos="2106360"/>
                <a:tab algn="l" pos="2521080"/>
                <a:tab algn="l" pos="3748320"/>
                <a:tab algn="l" pos="6000840"/>
                <a:tab algn="l" pos="6653520"/>
              </a:tabLst>
            </a:pPr>
            <a:r>
              <a:rPr b="1" lang="en-IN" sz="28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1" lang="en-IN" sz="28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reuse</a:t>
            </a:r>
            <a:r>
              <a:rPr b="1" lang="en-IN" sz="28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1" lang="en-IN" sz="28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800" spc="-15" strike="noStrike">
                <a:solidFill>
                  <a:srgbClr val="000000"/>
                </a:solidFill>
                <a:latin typeface="Times New Roman"/>
              </a:rPr>
              <a:t>maintenance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5040"/>
              </a:lnSpc>
              <a:spcBef>
                <a:spcPts val="235"/>
              </a:spcBef>
              <a:buClr>
                <a:srgbClr val="000000"/>
              </a:buClr>
              <a:buFont typeface="Arial MT"/>
              <a:buChar char="–"/>
              <a:tabLst>
                <a:tab algn="l" pos="901080"/>
                <a:tab algn="l" pos="901800"/>
                <a:tab algn="l" pos="2996640"/>
                <a:tab algn="l" pos="386064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code</a:t>
            </a:r>
            <a:r>
              <a:rPr b="0" lang="en-IN" sz="2800" spc="28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800" spc="31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much</a:t>
            </a:r>
            <a:r>
              <a:rPr b="0" lang="en-IN" sz="2800" spc="-3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more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concise,</a:t>
            </a:r>
            <a:r>
              <a:rPr b="0" lang="en-IN" sz="28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understandable,</a:t>
            </a:r>
            <a:r>
              <a:rPr b="0" lang="en-IN" sz="2800" spc="1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26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2800" spc="-6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intellectually</a:t>
            </a:r>
            <a:r>
              <a:rPr b="0" lang="en-IN" sz="2800" spc="-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appealing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1472040" y="953640"/>
            <a:ext cx="711036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Arial MT"/>
              </a:rPr>
              <a:t>Relatioship</a:t>
            </a:r>
            <a:r>
              <a:rPr b="0" lang="en-IN" sz="4400" spc="-55" strike="noStrike">
                <a:solidFill>
                  <a:schemeClr val="dk1"/>
                </a:solidFill>
                <a:latin typeface="Arial MT"/>
              </a:rPr>
              <a:t> </a:t>
            </a:r>
            <a:r>
              <a:rPr b="0" lang="en-IN" sz="4400" spc="-1" strike="noStrike">
                <a:solidFill>
                  <a:schemeClr val="dk1"/>
                </a:solidFill>
                <a:latin typeface="Arial MT"/>
              </a:rPr>
              <a:t>between</a:t>
            </a:r>
            <a:r>
              <a:rPr b="0" lang="en-IN" sz="4400" spc="-26" strike="noStrike">
                <a:solidFill>
                  <a:schemeClr val="dk1"/>
                </a:solidFill>
                <a:latin typeface="Arial MT"/>
              </a:rPr>
              <a:t> </a:t>
            </a:r>
            <a:r>
              <a:rPr b="0" lang="en-IN" sz="4400" spc="-1" strike="noStrike">
                <a:solidFill>
                  <a:schemeClr val="dk1"/>
                </a:solidFill>
                <a:latin typeface="Arial MT"/>
              </a:rPr>
              <a:t>Objects</a:t>
            </a:r>
            <a:endParaRPr b="0" lang="en-IN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59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object 4"/>
          <p:cNvSpPr/>
          <p:nvPr/>
        </p:nvSpPr>
        <p:spPr>
          <a:xfrm>
            <a:off x="1018800" y="2281320"/>
            <a:ext cx="3630600" cy="17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8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Links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Aggregation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96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Composition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116"/>
              </a:spcBef>
              <a:buClr>
                <a:srgbClr val="000000"/>
              </a:buClr>
              <a:buSzPct val="114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Times New Roman"/>
              </a:rPr>
              <a:t>Dependancy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3772800" y="951480"/>
            <a:ext cx="249588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on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1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60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object 4"/>
          <p:cNvSpPr/>
          <p:nvPr/>
        </p:nvSpPr>
        <p:spPr>
          <a:xfrm>
            <a:off x="1088640" y="1872360"/>
            <a:ext cx="8061480" cy="40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443880" indent="-431640" algn="just">
              <a:lnSpc>
                <a:spcPct val="100000"/>
              </a:lnSpc>
              <a:spcBef>
                <a:spcPts val="58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common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type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relation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among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53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relationship</a:t>
            </a:r>
            <a:r>
              <a:rPr b="0" lang="en-IN" sz="2600" spc="52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4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either</a:t>
            </a:r>
            <a:r>
              <a:rPr b="0" lang="en-IN" sz="2600" spc="46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0" lang="en-IN" sz="2600" spc="4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bidirectional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>
              <a:lnSpc>
                <a:spcPct val="100000"/>
              </a:lnSpc>
              <a:tabLst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or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unidirectional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604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describes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group</a:t>
            </a:r>
            <a:r>
              <a:rPr b="1" i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of</a:t>
            </a:r>
            <a:r>
              <a:rPr b="1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" strike="noStrike">
                <a:solidFill>
                  <a:srgbClr val="000000"/>
                </a:solidFill>
                <a:latin typeface="Times New Roman"/>
              </a:rPr>
              <a:t>similar</a:t>
            </a:r>
            <a:r>
              <a:rPr b="1" i="1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i="1" lang="en-IN" sz="2600" spc="-15" strike="noStrike">
                <a:solidFill>
                  <a:srgbClr val="000000"/>
                </a:solidFill>
                <a:latin typeface="Times New Roman"/>
              </a:rPr>
              <a:t>links.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01080" indent="-407160" algn="just">
              <a:lnSpc>
                <a:spcPts val="3129"/>
              </a:lnSpc>
              <a:spcBef>
                <a:spcPts val="746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link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be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considered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instance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an 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relation.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 algn="just">
              <a:lnSpc>
                <a:spcPct val="100000"/>
              </a:lnSpc>
              <a:spcBef>
                <a:spcPts val="386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 association between two classes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simply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means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that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zero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or 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more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links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may be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present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among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objects 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0" i="1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associated</a:t>
            </a:r>
            <a:r>
              <a:rPr b="0" i="1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i="1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at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4" strike="noStrike">
                <a:solidFill>
                  <a:srgbClr val="000000"/>
                </a:solidFill>
                <a:latin typeface="Times New Roman"/>
              </a:rPr>
              <a:t>any</a:t>
            </a:r>
            <a:r>
              <a:rPr b="0" i="1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7" strike="noStrike">
                <a:solidFill>
                  <a:srgbClr val="000000"/>
                </a:solidFill>
                <a:latin typeface="Times New Roman"/>
              </a:rPr>
              <a:t>time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during</a:t>
            </a:r>
            <a:r>
              <a:rPr b="0" i="1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5" strike="noStrike">
                <a:solidFill>
                  <a:srgbClr val="000000"/>
                </a:solidFill>
                <a:latin typeface="Times New Roman"/>
              </a:rPr>
              <a:t>execution.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3772800" y="951480"/>
            <a:ext cx="249588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s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i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on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6" name="object 6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object 4"/>
          <p:cNvSpPr/>
          <p:nvPr/>
        </p:nvSpPr>
        <p:spPr>
          <a:xfrm>
            <a:off x="1018800" y="1697760"/>
            <a:ext cx="8061480" cy="36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43880" indent="-431640" algn="just">
              <a:lnSpc>
                <a:spcPct val="150000"/>
              </a:lnSpc>
              <a:spcBef>
                <a:spcPts val="99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46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When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two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classes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associated,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they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take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others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help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(i.e.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invoke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others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methods)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to</a:t>
            </a:r>
            <a:r>
              <a:rPr b="0" lang="en-IN" sz="2600" spc="63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serve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user</a:t>
            </a:r>
            <a:r>
              <a:rPr b="0" lang="en-IN" sz="26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requests.(</a:t>
            </a:r>
            <a:r>
              <a:rPr b="1" lang="en-IN" sz="2600" spc="-7" strike="noStrike">
                <a:solidFill>
                  <a:srgbClr val="000000"/>
                </a:solidFill>
                <a:latin typeface="Times New Roman"/>
              </a:rPr>
              <a:t>binary</a:t>
            </a:r>
            <a:r>
              <a:rPr b="1" lang="en-IN" sz="26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901080" indent="-407520" algn="just">
              <a:lnSpc>
                <a:spcPct val="146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if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one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class is associated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with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bidirectionally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,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then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corresponding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objects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of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two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classes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know</a:t>
            </a:r>
            <a:r>
              <a:rPr b="0" lang="en-IN" sz="26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each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others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ids(identities).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object 2" descr=""/>
          <p:cNvPicPr/>
          <p:nvPr/>
        </p:nvPicPr>
        <p:blipFill>
          <a:blip r:embed="rId1"/>
          <a:stretch/>
        </p:blipFill>
        <p:spPr>
          <a:xfrm>
            <a:off x="7857720" y="457200"/>
            <a:ext cx="1647000" cy="452160"/>
          </a:xfrm>
          <a:prstGeom prst="rect">
            <a:avLst/>
          </a:prstGeom>
          <a:ln w="0">
            <a:noFill/>
          </a:ln>
        </p:spPr>
      </p:pic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2686320" y="677160"/>
            <a:ext cx="4554000" cy="13100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IN" sz="4000" spc="-41" strike="noStrike">
                <a:solidFill>
                  <a:schemeClr val="dk1"/>
                </a:solidFill>
                <a:latin typeface="Times New Roman"/>
              </a:rPr>
              <a:t>A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sso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c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ia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t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ion</a:t>
            </a:r>
            <a:r>
              <a:rPr b="1" lang="en-IN" sz="4000" spc="-32" strike="noStrike">
                <a:solidFill>
                  <a:schemeClr val="dk1"/>
                </a:solidFill>
                <a:latin typeface="Times New Roman"/>
              </a:rPr>
              <a:t>-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E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x</a:t>
            </a:r>
            <a:r>
              <a:rPr b="1" lang="en-IN" sz="4000" spc="-26" strike="noStrike">
                <a:solidFill>
                  <a:schemeClr val="dk1"/>
                </a:solidFill>
                <a:latin typeface="Times New Roman"/>
              </a:rPr>
              <a:t>amp</a:t>
            </a:r>
            <a:r>
              <a:rPr b="1" lang="en-IN" sz="4000" spc="-7" strike="noStrike">
                <a:solidFill>
                  <a:schemeClr val="dk1"/>
                </a:solidFill>
                <a:latin typeface="Times New Roman"/>
              </a:rPr>
              <a:t>le</a:t>
            </a:r>
            <a:endParaRPr b="0" lang="en-IN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20" name="object 4" descr=""/>
          <p:cNvPicPr/>
          <p:nvPr/>
        </p:nvPicPr>
        <p:blipFill>
          <a:blip r:embed="rId2"/>
          <a:stretch/>
        </p:blipFill>
        <p:spPr>
          <a:xfrm>
            <a:off x="2674800" y="1391400"/>
            <a:ext cx="4484880" cy="1133640"/>
          </a:xfrm>
          <a:prstGeom prst="rect">
            <a:avLst/>
          </a:prstGeom>
          <a:ln w="0">
            <a:noFill/>
          </a:ln>
        </p:spPr>
      </p:pic>
      <p:sp>
        <p:nvSpPr>
          <p:cNvPr id="621" name="object 5"/>
          <p:cNvSpPr/>
          <p:nvPr/>
        </p:nvSpPr>
        <p:spPr>
          <a:xfrm>
            <a:off x="1018800" y="2602800"/>
            <a:ext cx="8038800" cy="39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443880" indent="-43164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9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Student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register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4" strike="noStrike">
                <a:solidFill>
                  <a:srgbClr val="000000"/>
                </a:solidFill>
                <a:latin typeface="Times New Roman"/>
              </a:rPr>
              <a:t>one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Elective</a:t>
            </a:r>
            <a:r>
              <a:rPr b="0" lang="en-IN" sz="2600" spc="-3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subject.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110"/>
              </a:lnSpc>
              <a:spcBef>
                <a:spcPts val="785"/>
              </a:spcBef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  <a:tab algn="l" pos="1768320"/>
                <a:tab algn="l" pos="2314080"/>
                <a:tab algn="l" pos="3095640"/>
                <a:tab algn="l" pos="4249440"/>
                <a:tab algn="l" pos="4611960"/>
                <a:tab algn="l" pos="6113880"/>
                <a:tab algn="l" pos="6845400"/>
                <a:tab algn="l" pos="7391520"/>
              </a:tabLst>
            </a:pP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ere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,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de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ass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iate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6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it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class 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ElectiveSubject.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1" marL="901080" indent="-407520">
              <a:lnSpc>
                <a:spcPts val="3359"/>
              </a:lnSpc>
              <a:buClr>
                <a:srgbClr val="000000"/>
              </a:buClr>
              <a:buSzPct val="108000"/>
              <a:buFont typeface="Arial MT"/>
              <a:buChar char="–"/>
              <a:tabLst>
                <a:tab algn="l" pos="901080"/>
                <a:tab algn="l" pos="901800"/>
              </a:tabLst>
            </a:pP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Therefore,</a:t>
            </a:r>
            <a:r>
              <a:rPr b="0" lang="en-IN" sz="26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ElectiveSubject</a:t>
            </a:r>
            <a:r>
              <a:rPr b="0" lang="en-IN" sz="26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would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0880">
              <a:lnSpc>
                <a:spcPct val="100000"/>
              </a:lnSpc>
              <a:spcBef>
                <a:spcPts val="451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algn="l" pos="1358280"/>
                <a:tab algn="l" pos="1359000"/>
                <a:tab algn="l" pos="2246760"/>
                <a:tab algn="l" pos="2838600"/>
                <a:tab algn="l" pos="3414240"/>
                <a:tab algn="l" pos="3880440"/>
                <a:tab algn="l" pos="4398480"/>
                <a:tab algn="l" pos="5598720"/>
                <a:tab algn="l" pos="6723360"/>
                <a:tab algn="l" pos="7409160"/>
              </a:tabLst>
            </a:pP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k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no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w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i="1" lang="en-IN" sz="2600" spc="-3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IN" sz="2600" spc="-2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2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ject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h</a:t>
            </a:r>
            <a:r>
              <a:rPr b="0" lang="en-IN" sz="2600" spc="-32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v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e 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registered</a:t>
            </a:r>
            <a:r>
              <a:rPr b="0" lang="en-IN" sz="26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Subject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lvl="2" marL="1358280" indent="-38088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algn="l" pos="1358280"/>
                <a:tab algn="l" pos="13590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and</a:t>
            </a:r>
            <a:r>
              <a:rPr b="0" lang="en-IN" sz="26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can</a:t>
            </a:r>
            <a:r>
              <a:rPr b="0" i="1" lang="en-IN" sz="2600" spc="16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invoke</a:t>
            </a:r>
            <a:r>
              <a:rPr b="0" i="1" lang="en-IN" sz="2600" spc="15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their</a:t>
            </a:r>
            <a:r>
              <a:rPr b="0" i="1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IN" sz="2600" spc="-1" strike="noStrike">
                <a:solidFill>
                  <a:srgbClr val="000000"/>
                </a:solidFill>
                <a:latin typeface="Times New Roman"/>
              </a:rPr>
              <a:t>methods</a:t>
            </a:r>
            <a:r>
              <a:rPr b="0" i="1" lang="en-IN" sz="26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such</a:t>
            </a:r>
            <a:r>
              <a:rPr b="0" lang="en-IN" sz="2600" spc="1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as</a:t>
            </a:r>
            <a:r>
              <a:rPr b="0" lang="en-IN" sz="2600" spc="1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printName, </a:t>
            </a:r>
            <a:r>
              <a:rPr b="0" lang="en-IN" sz="2600" spc="-6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printRoll</a:t>
            </a:r>
            <a:r>
              <a:rPr b="0" lang="en-IN" sz="26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nd</a:t>
            </a:r>
            <a:r>
              <a:rPr b="0" lang="en-IN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enterGrade.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43880" indent="-4316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123000"/>
              <a:buFont typeface="Arial MT"/>
              <a:buChar char="•"/>
              <a:tabLst>
                <a:tab algn="l" pos="443880"/>
                <a:tab algn="l" pos="444600"/>
              </a:tabLst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0" lang="en-IN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IN" sz="2600" spc="-7" strike="noStrike">
                <a:solidFill>
                  <a:srgbClr val="000000"/>
                </a:solidFill>
                <a:latin typeface="Times New Roman"/>
              </a:rPr>
              <a:t> example</a:t>
            </a:r>
            <a:r>
              <a:rPr b="0" lang="en-IN" sz="26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0" lang="en-IN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" strike="noStrike">
                <a:solidFill>
                  <a:srgbClr val="000000"/>
                </a:solidFill>
                <a:latin typeface="Times New Roman"/>
              </a:rPr>
              <a:t>binary</a:t>
            </a:r>
            <a:r>
              <a:rPr b="0" lang="en-IN" sz="26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2600" spc="-15" strike="noStrike">
                <a:solidFill>
                  <a:srgbClr val="000000"/>
                </a:solidFill>
                <a:latin typeface="Times New Roman"/>
              </a:rPr>
              <a:t>association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object 7"/>
          <p:cNvSpPr/>
          <p:nvPr/>
        </p:nvSpPr>
        <p:spPr>
          <a:xfrm>
            <a:off x="8858880" y="6909840"/>
            <a:ext cx="2257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239"/>
              </a:lnSpc>
            </a:pPr>
            <a:r>
              <a:rPr b="0" lang="en-IN" sz="1200" spc="-1" strike="noStrike">
                <a:solidFill>
                  <a:srgbClr val="878787"/>
                </a:solidFill>
                <a:latin typeface="Calibri"/>
              </a:rPr>
              <a:t>62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LibreOffice/24.2.3.2$Linux_X86_64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2024-07-04T07:19:09Z</dcterms:created>
  <dc:creator>RENETHA J.B.</dc:creator>
  <dc:description/>
  <dc:language>en-IN</dc:language>
  <cp:lastModifiedBy/>
  <dcterms:modified xsi:type="dcterms:W3CDTF">2024-07-04T12:55:03Z</dcterms:modified>
  <cp:revision>1</cp:revision>
  <dc:subject/>
  <dc:title>M1- 7 OOP Activity diagram statechart diagram [Compatibility Mode]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2020-10-13T00:00:00Z</vt:filetime>
  </property>
  <property fmtid="{D5CDD505-2E9C-101B-9397-08002B2CF9AE}" pid="3" name="Creator">
    <vt:lpwstr>PDFCreator 3.0.2.8660</vt:lpwstr>
  </property>
  <property fmtid="{D5CDD505-2E9C-101B-9397-08002B2CF9AE}" pid="4" name="LastSaved">
    <vt:filetime>2024-07-04T00:00:00Z</vt:filetime>
  </property>
  <property fmtid="{D5CDD505-2E9C-101B-9397-08002B2CF9AE}" pid="5" name="PresentationFormat">
    <vt:lpwstr>On-screen Show (4:3)</vt:lpwstr>
  </property>
</Properties>
</file>